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0" r:id="rId5"/>
    <p:sldId id="261"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98CB"/>
    <a:srgbClr val="2DC1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052" autoAdjust="0"/>
    <p:restoredTop sz="94660"/>
  </p:normalViewPr>
  <p:slideViewPr>
    <p:cSldViewPr>
      <p:cViewPr varScale="1">
        <p:scale>
          <a:sx n="106" d="100"/>
          <a:sy n="106" d="100"/>
        </p:scale>
        <p:origin x="-1962"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B07E754-78D4-4356-9E9B-874505C1C55D}" type="datetimeFigureOut">
              <a:rPr lang="en-GB" smtClean="0"/>
              <a:t>03/04/2019</a:t>
            </a:fld>
            <a:endParaRPr lang="en-GB"/>
          </a:p>
        </p:txBody>
      </p:sp>
      <p:sp>
        <p:nvSpPr>
          <p:cNvPr id="19" name="Footer Placeholder 18"/>
          <p:cNvSpPr>
            <a:spLocks noGrp="1"/>
          </p:cNvSpPr>
          <p:nvPr>
            <p:ph type="ftr" sz="quarter" idx="11"/>
          </p:nvPr>
        </p:nvSpPr>
        <p:spPr/>
        <p:txBody>
          <a:bodyPr/>
          <a:lstStyle/>
          <a:p>
            <a:endParaRPr lang="en-GB"/>
          </a:p>
        </p:txBody>
      </p:sp>
      <p:sp>
        <p:nvSpPr>
          <p:cNvPr id="27" name="Slide Number Placeholder 26"/>
          <p:cNvSpPr>
            <a:spLocks noGrp="1"/>
          </p:cNvSpPr>
          <p:nvPr>
            <p:ph type="sldNum" sz="quarter" idx="12"/>
          </p:nvPr>
        </p:nvSpPr>
        <p:spPr/>
        <p:txBody>
          <a:bodyPr/>
          <a:lstStyle/>
          <a:p>
            <a:fld id="{B1C4C89A-7499-40C5-9F50-CEA795D8E246}" type="slidenum">
              <a:rPr lang="en-GB" smtClean="0"/>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B07E754-78D4-4356-9E9B-874505C1C55D}" type="datetimeFigureOut">
              <a:rPr lang="en-GB" smtClean="0"/>
              <a:t>03/04/2019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1C4C89A-7499-40C5-9F50-CEA795D8E246}"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B07E754-78D4-4356-9E9B-874505C1C55D}" type="datetimeFigureOut">
              <a:rPr lang="en-GB" smtClean="0"/>
              <a:t>03/04/2019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1C4C89A-7499-40C5-9F50-CEA795D8E246}"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B07E754-78D4-4356-9E9B-874505C1C55D}" type="datetimeFigureOut">
              <a:rPr lang="en-GB" smtClean="0"/>
              <a:t>03/04/2019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1C4C89A-7499-40C5-9F50-CEA795D8E246}"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B07E754-78D4-4356-9E9B-874505C1C55D}" type="datetimeFigureOut">
              <a:rPr lang="en-GB" smtClean="0"/>
              <a:t>03/04/2019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1C4C89A-7499-40C5-9F50-CEA795D8E246}" type="slidenum">
              <a:rPr lang="en-GB" smtClean="0"/>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B07E754-78D4-4356-9E9B-874505C1C55D}" type="datetimeFigureOut">
              <a:rPr lang="en-GB" smtClean="0"/>
              <a:t>03/04/2019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1C4C89A-7499-40C5-9F50-CEA795D8E246}"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B07E754-78D4-4356-9E9B-874505C1C55D}" type="datetimeFigureOut">
              <a:rPr lang="en-GB" smtClean="0"/>
              <a:t>03/04/2019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1C4C89A-7499-40C5-9F50-CEA795D8E246}"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B07E754-78D4-4356-9E9B-874505C1C55D}" type="datetimeFigureOut">
              <a:rPr lang="en-GB" smtClean="0"/>
              <a:t>03/04/2019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1C4C89A-7499-40C5-9F50-CEA795D8E246}"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07E754-78D4-4356-9E9B-874505C1C55D}" type="datetimeFigureOut">
              <a:rPr lang="en-GB" smtClean="0"/>
              <a:t>03/04/2019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1C4C89A-7499-40C5-9F50-CEA795D8E246}"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B07E754-78D4-4356-9E9B-874505C1C55D}" type="datetimeFigureOut">
              <a:rPr lang="en-GB" smtClean="0"/>
              <a:t>03/04/2019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1C4C89A-7499-40C5-9F50-CEA795D8E246}"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B07E754-78D4-4356-9E9B-874505C1C55D}" type="datetimeFigureOut">
              <a:rPr lang="en-GB" smtClean="0"/>
              <a:t>03/04/2019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a:xfrm>
            <a:off x="8077200" y="6356350"/>
            <a:ext cx="609600" cy="365125"/>
          </a:xfrm>
        </p:spPr>
        <p:txBody>
          <a:bodyPr/>
          <a:lstStyle/>
          <a:p>
            <a:fld id="{B1C4C89A-7499-40C5-9F50-CEA795D8E246}" type="slidenum">
              <a:rPr lang="en-GB" smtClean="0"/>
              <a:t>‹#›</a:t>
            </a:fld>
            <a:endParaRPr lang="en-GB"/>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B07E754-78D4-4356-9E9B-874505C1C55D}" type="datetimeFigureOut">
              <a:rPr lang="en-GB" smtClean="0"/>
              <a:t>03/04/2019</a:t>
            </a:fld>
            <a:endParaRPr lang="en-GB"/>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GB"/>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1C4C89A-7499-40C5-9F50-CEA795D8E246}" type="slidenum">
              <a:rPr lang="en-GB" smtClean="0"/>
              <a:t>‹#›</a:t>
            </a:fld>
            <a:endParaRPr lang="en-GB"/>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mailto:hello@safedatastorage.co.uk" TargetMode="External"/><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756" y="6237312"/>
            <a:ext cx="3258108" cy="480571"/>
          </a:xfrm>
          <a:prstGeom prst="rect">
            <a:avLst/>
          </a:prstGeom>
        </p:spPr>
      </p:pic>
      <p:sp>
        <p:nvSpPr>
          <p:cNvPr id="9" name="TextBox 8"/>
          <p:cNvSpPr txBox="1"/>
          <p:nvPr/>
        </p:nvSpPr>
        <p:spPr>
          <a:xfrm>
            <a:off x="4205570" y="1342713"/>
            <a:ext cx="4624984" cy="4247317"/>
          </a:xfrm>
          <a:prstGeom prst="rect">
            <a:avLst/>
          </a:prstGeom>
          <a:noFill/>
        </p:spPr>
        <p:txBody>
          <a:bodyPr wrap="none" rtlCol="0">
            <a:spAutoFit/>
          </a:bodyPr>
          <a:lstStyle/>
          <a:p>
            <a:pPr algn="r"/>
            <a:r>
              <a:rPr lang="en-GB" sz="5400" dirty="0" smtClean="0">
                <a:latin typeface="Century Gothic" panose="020B0502020202020204" pitchFamily="34" charset="0"/>
              </a:rPr>
              <a:t>THE REASONS</a:t>
            </a:r>
          </a:p>
          <a:p>
            <a:pPr algn="r"/>
            <a:r>
              <a:rPr lang="en-GB" sz="5400" dirty="0" smtClean="0">
                <a:latin typeface="Century Gothic" panose="020B0502020202020204" pitchFamily="34" charset="0"/>
              </a:rPr>
              <a:t>WHY YOU </a:t>
            </a:r>
          </a:p>
          <a:p>
            <a:pPr algn="r"/>
            <a:r>
              <a:rPr lang="en-GB" sz="5400" dirty="0" smtClean="0">
                <a:latin typeface="Century Gothic" panose="020B0502020202020204" pitchFamily="34" charset="0"/>
              </a:rPr>
              <a:t>NEED TO</a:t>
            </a:r>
          </a:p>
          <a:p>
            <a:pPr algn="r"/>
            <a:r>
              <a:rPr lang="en-GB" sz="5400" dirty="0" smtClean="0">
                <a:latin typeface="Century Gothic" panose="020B0502020202020204" pitchFamily="34" charset="0"/>
              </a:rPr>
              <a:t>BACKUP</a:t>
            </a:r>
          </a:p>
          <a:p>
            <a:pPr algn="r"/>
            <a:r>
              <a:rPr lang="en-GB" sz="5400" dirty="0" smtClean="0">
                <a:solidFill>
                  <a:srgbClr val="C00000"/>
                </a:solidFill>
                <a:latin typeface="Century Gothic" panose="020B0502020202020204" pitchFamily="34" charset="0"/>
              </a:rPr>
              <a:t>OFFICE 365</a:t>
            </a:r>
            <a:endParaRPr lang="en-GB" sz="5400" dirty="0">
              <a:solidFill>
                <a:srgbClr val="C00000"/>
              </a:solidFill>
              <a:latin typeface="Century Gothic" panose="020B0502020202020204" pitchFamily="34" charset="0"/>
            </a:endParaRPr>
          </a:p>
        </p:txBody>
      </p:sp>
    </p:spTree>
    <p:extLst>
      <p:ext uri="{BB962C8B-B14F-4D97-AF65-F5344CB8AC3E}">
        <p14:creationId xmlns:p14="http://schemas.microsoft.com/office/powerpoint/2010/main" val="25382907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486063" y="692696"/>
            <a:ext cx="8071048" cy="689248"/>
          </a:xfrm>
        </p:spPr>
        <p:txBody>
          <a:bodyPr anchor="t">
            <a:noAutofit/>
            <a:scene3d>
              <a:camera prst="orthographicFront"/>
              <a:lightRig rig="freezing" dir="t">
                <a:rot lat="0" lon="0" rev="5640000"/>
              </a:lightRig>
            </a:scene3d>
            <a:sp3d prstMaterial="flat">
              <a:bevelT w="0" h="0"/>
              <a:contourClr>
                <a:schemeClr val="tx2"/>
              </a:contourClr>
            </a:sp3d>
          </a:bodyPr>
          <a:lstStyle/>
          <a:p>
            <a:pPr algn="l"/>
            <a:r>
              <a:rPr lang="en-GB" sz="4800" b="0" dirty="0" smtClean="0">
                <a:solidFill>
                  <a:schemeClr val="bg1">
                    <a:lumMod val="65000"/>
                  </a:schemeClr>
                </a:solidFill>
                <a:effectLst/>
                <a:latin typeface="Century Gothic" panose="020B0502020202020204" pitchFamily="34" charset="0"/>
              </a:rPr>
              <a:t>KNOW THE FACTS</a:t>
            </a:r>
            <a:endParaRPr lang="en-GB" sz="4800" b="0" dirty="0">
              <a:solidFill>
                <a:schemeClr val="bg1">
                  <a:lumMod val="65000"/>
                </a:schemeClr>
              </a:solidFill>
              <a:effectLst/>
              <a:latin typeface="Century Gothic" panose="020B0502020202020204" pitchFamily="34"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04" y="6453336"/>
            <a:ext cx="2088232" cy="308014"/>
          </a:xfrm>
          <a:prstGeom prst="rect">
            <a:avLst/>
          </a:prstGeom>
        </p:spPr>
      </p:pic>
      <p:sp>
        <p:nvSpPr>
          <p:cNvPr id="7" name="TextBox 6"/>
          <p:cNvSpPr txBox="1"/>
          <p:nvPr/>
        </p:nvSpPr>
        <p:spPr>
          <a:xfrm>
            <a:off x="395536" y="1824785"/>
            <a:ext cx="4248472" cy="3938001"/>
          </a:xfrm>
          <a:prstGeom prst="rect">
            <a:avLst/>
          </a:prstGeom>
          <a:noFill/>
        </p:spPr>
        <p:txBody>
          <a:bodyPr wrap="square" rtlCol="0">
            <a:spAutoFit/>
          </a:bodyPr>
          <a:lstStyle/>
          <a:p>
            <a:pPr marR="45720" lvl="0">
              <a:spcBef>
                <a:spcPct val="20000"/>
              </a:spcBef>
              <a:buClr>
                <a:srgbClr val="5BD078"/>
              </a:buClr>
              <a:buSzPct val="95000"/>
            </a:pPr>
            <a:r>
              <a:rPr lang="en-GB" sz="1050" dirty="0">
                <a:solidFill>
                  <a:prstClr val="black"/>
                </a:solidFill>
                <a:latin typeface="Century Gothic" panose="020B0502020202020204" pitchFamily="34" charset="0"/>
              </a:rPr>
              <a:t>Microsoft Office 365 is quickly becoming the “go to” for </a:t>
            </a:r>
            <a:r>
              <a:rPr lang="en-GB" sz="1050" dirty="0" smtClean="0">
                <a:solidFill>
                  <a:prstClr val="black"/>
                </a:solidFill>
                <a:latin typeface="Century Gothic" panose="020B0502020202020204" pitchFamily="34" charset="0"/>
              </a:rPr>
              <a:t>businesses and </a:t>
            </a:r>
            <a:r>
              <a:rPr lang="en-GB" sz="1050" dirty="0">
                <a:solidFill>
                  <a:prstClr val="black"/>
                </a:solidFill>
                <a:latin typeface="Century Gothic" panose="020B0502020202020204" pitchFamily="34" charset="0"/>
              </a:rPr>
              <a:t>the adoption of this shows no signs of slowing down </a:t>
            </a:r>
            <a:r>
              <a:rPr lang="en-GB" sz="1050" dirty="0" smtClean="0">
                <a:solidFill>
                  <a:prstClr val="black"/>
                </a:solidFill>
                <a:latin typeface="Century Gothic" panose="020B0502020202020204" pitchFamily="34" charset="0"/>
              </a:rPr>
              <a:t>anytime soon.  There is no doubting that the services that they provide are robust and the uptime statistics certainly demonstrate that they are focused on providing a solid infrastructure for their services. </a:t>
            </a:r>
          </a:p>
          <a:p>
            <a:pPr marR="45720" lvl="0">
              <a:spcBef>
                <a:spcPct val="20000"/>
              </a:spcBef>
              <a:buClr>
                <a:srgbClr val="5BD078"/>
              </a:buClr>
              <a:buSzPct val="95000"/>
            </a:pPr>
            <a:endParaRPr lang="en-GB" sz="700" dirty="0">
              <a:solidFill>
                <a:prstClr val="black"/>
              </a:solidFill>
              <a:latin typeface="Century Gothic" panose="020B0502020202020204" pitchFamily="34" charset="0"/>
            </a:endParaRPr>
          </a:p>
          <a:p>
            <a:pPr marR="45720" lvl="0">
              <a:spcBef>
                <a:spcPct val="20000"/>
              </a:spcBef>
              <a:buClr>
                <a:srgbClr val="5BD078"/>
              </a:buClr>
              <a:buSzPct val="95000"/>
            </a:pPr>
            <a:r>
              <a:rPr lang="en-GB" sz="1050" b="1" dirty="0" smtClean="0">
                <a:solidFill>
                  <a:prstClr val="black"/>
                </a:solidFill>
                <a:latin typeface="Century Gothic" panose="020B0502020202020204" pitchFamily="34" charset="0"/>
              </a:rPr>
              <a:t>So, nothing to worry about then ?</a:t>
            </a:r>
          </a:p>
          <a:p>
            <a:pPr marR="45720" lvl="0">
              <a:spcBef>
                <a:spcPct val="20000"/>
              </a:spcBef>
              <a:buClr>
                <a:srgbClr val="5BD078"/>
              </a:buClr>
              <a:buSzPct val="95000"/>
            </a:pPr>
            <a:endParaRPr lang="en-GB" sz="700" dirty="0">
              <a:solidFill>
                <a:prstClr val="black"/>
              </a:solidFill>
              <a:latin typeface="Century Gothic" panose="020B0502020202020204" pitchFamily="34" charset="0"/>
            </a:endParaRPr>
          </a:p>
          <a:p>
            <a:pPr marR="45720" lvl="0">
              <a:spcBef>
                <a:spcPct val="20000"/>
              </a:spcBef>
              <a:buClr>
                <a:srgbClr val="5BD078"/>
              </a:buClr>
              <a:buSzPct val="95000"/>
            </a:pPr>
            <a:r>
              <a:rPr lang="en-GB" sz="1050" dirty="0" smtClean="0">
                <a:solidFill>
                  <a:prstClr val="black"/>
                </a:solidFill>
                <a:latin typeface="Century Gothic" panose="020B0502020202020204" pitchFamily="34" charset="0"/>
              </a:rPr>
              <a:t>Wrong, unfortunately, there is a common misconception that this service also provides backups of your data. In fact the responsibility of this remains with you.</a:t>
            </a:r>
          </a:p>
          <a:p>
            <a:pPr marR="45720" lvl="0">
              <a:spcBef>
                <a:spcPct val="20000"/>
              </a:spcBef>
              <a:buClr>
                <a:srgbClr val="5BD078"/>
              </a:buClr>
              <a:buSzPct val="95000"/>
            </a:pPr>
            <a:endParaRPr lang="en-GB" sz="1050" dirty="0">
              <a:solidFill>
                <a:prstClr val="black"/>
              </a:solidFill>
              <a:latin typeface="Century Gothic" panose="020B0502020202020204" pitchFamily="34" charset="0"/>
            </a:endParaRPr>
          </a:p>
          <a:p>
            <a:pPr marR="45720" lvl="0">
              <a:spcBef>
                <a:spcPct val="20000"/>
              </a:spcBef>
              <a:buClr>
                <a:srgbClr val="5BD078"/>
              </a:buClr>
              <a:buSzPct val="95000"/>
            </a:pPr>
            <a:r>
              <a:rPr lang="en-GB" sz="1050" dirty="0" smtClean="0">
                <a:solidFill>
                  <a:prstClr val="black"/>
                </a:solidFill>
                <a:latin typeface="Century Gothic" panose="020B0502020202020204" pitchFamily="34" charset="0"/>
              </a:rPr>
              <a:t>The reality is that without backups, you are left open to data loss and reports state that 1 in 3 businesses that have adopted cloud technology have experienced this. Without a change in the </a:t>
            </a:r>
            <a:r>
              <a:rPr lang="en-GB" sz="1050" dirty="0" err="1" smtClean="0">
                <a:solidFill>
                  <a:prstClr val="black"/>
                </a:solidFill>
                <a:latin typeface="Century Gothic" panose="020B0502020202020204" pitchFamily="34" charset="0"/>
              </a:rPr>
              <a:t>mindset</a:t>
            </a:r>
            <a:r>
              <a:rPr lang="en-GB" sz="1050" dirty="0" smtClean="0">
                <a:solidFill>
                  <a:prstClr val="black"/>
                </a:solidFill>
                <a:latin typeface="Century Gothic" panose="020B0502020202020204" pitchFamily="34" charset="0"/>
              </a:rPr>
              <a:t>, you are increasing risk and could lead to damaging repercussions for your business.</a:t>
            </a:r>
          </a:p>
          <a:p>
            <a:pPr marR="45720" lvl="0">
              <a:spcBef>
                <a:spcPct val="20000"/>
              </a:spcBef>
              <a:buClr>
                <a:srgbClr val="5BD078"/>
              </a:buClr>
              <a:buSzPct val="95000"/>
            </a:pPr>
            <a:endParaRPr lang="en-GB" sz="1050" dirty="0">
              <a:solidFill>
                <a:prstClr val="black"/>
              </a:solidFill>
              <a:latin typeface="Century Gothic" panose="020B0502020202020204" pitchFamily="34" charset="0"/>
            </a:endParaRPr>
          </a:p>
          <a:p>
            <a:pPr marR="45720" lvl="0">
              <a:spcBef>
                <a:spcPct val="20000"/>
              </a:spcBef>
              <a:buClr>
                <a:srgbClr val="5BD078"/>
              </a:buClr>
              <a:buSzPct val="95000"/>
            </a:pPr>
            <a:r>
              <a:rPr lang="en-GB" sz="1050" dirty="0" smtClean="0">
                <a:solidFill>
                  <a:prstClr val="black"/>
                </a:solidFill>
                <a:latin typeface="Century Gothic" panose="020B0502020202020204" pitchFamily="34" charset="0"/>
              </a:rPr>
              <a:t>You need to </a:t>
            </a:r>
            <a:r>
              <a:rPr lang="en-GB" sz="1050" b="1" dirty="0" smtClean="0">
                <a:solidFill>
                  <a:prstClr val="black"/>
                </a:solidFill>
                <a:latin typeface="Century Gothic" panose="020B0502020202020204" pitchFamily="34" charset="0"/>
              </a:rPr>
              <a:t>take control of your data </a:t>
            </a:r>
            <a:r>
              <a:rPr lang="en-GB" sz="1050" dirty="0" smtClean="0">
                <a:solidFill>
                  <a:prstClr val="black"/>
                </a:solidFill>
                <a:latin typeface="Century Gothic" panose="020B0502020202020204" pitchFamily="34" charset="0"/>
              </a:rPr>
              <a:t>and introduce a cloud backup solution that takes care of the day to day backups of your Office 365, provides you with data protection and a retention policy that suits your business requirements</a:t>
            </a:r>
          </a:p>
        </p:txBody>
      </p:sp>
      <p:sp>
        <p:nvSpPr>
          <p:cNvPr id="8" name="TextBox 7"/>
          <p:cNvSpPr txBox="1"/>
          <p:nvPr/>
        </p:nvSpPr>
        <p:spPr>
          <a:xfrm>
            <a:off x="5364088" y="101824"/>
            <a:ext cx="3672408" cy="230832"/>
          </a:xfrm>
          <a:prstGeom prst="rect">
            <a:avLst/>
          </a:prstGeom>
          <a:noFill/>
        </p:spPr>
        <p:txBody>
          <a:bodyPr wrap="square" rtlCol="0">
            <a:spAutoFit/>
          </a:bodyPr>
          <a:lstStyle/>
          <a:p>
            <a:pPr algn="r"/>
            <a:r>
              <a:rPr lang="en-GB" sz="900" dirty="0">
                <a:latin typeface="Century Gothic" panose="020B0502020202020204" pitchFamily="34" charset="0"/>
              </a:rPr>
              <a:t>THE </a:t>
            </a:r>
            <a:r>
              <a:rPr lang="en-GB" sz="900" dirty="0" smtClean="0">
                <a:latin typeface="Century Gothic" panose="020B0502020202020204" pitchFamily="34" charset="0"/>
              </a:rPr>
              <a:t>REASONS WHY YOU NEED TO BACKUP OFFICE 365</a:t>
            </a:r>
            <a:endParaRPr lang="en-GB" sz="1400" dirty="0"/>
          </a:p>
        </p:txBody>
      </p:sp>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0072" y="1838477"/>
            <a:ext cx="3673999" cy="40504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078110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486063" y="692696"/>
            <a:ext cx="8071048" cy="689248"/>
          </a:xfrm>
        </p:spPr>
        <p:txBody>
          <a:bodyPr anchor="t">
            <a:noAutofit/>
            <a:scene3d>
              <a:camera prst="orthographicFront"/>
              <a:lightRig rig="freezing" dir="t">
                <a:rot lat="0" lon="0" rev="5640000"/>
              </a:lightRig>
            </a:scene3d>
            <a:sp3d prstMaterial="flat">
              <a:bevelT w="0" h="0"/>
              <a:contourClr>
                <a:schemeClr val="tx2"/>
              </a:contourClr>
            </a:sp3d>
          </a:bodyPr>
          <a:lstStyle/>
          <a:p>
            <a:pPr algn="l"/>
            <a:r>
              <a:rPr lang="en-GB" sz="4800" b="0" dirty="0" smtClean="0">
                <a:solidFill>
                  <a:schemeClr val="bg1">
                    <a:lumMod val="65000"/>
                  </a:schemeClr>
                </a:solidFill>
                <a:effectLst/>
                <a:latin typeface="Century Gothic" panose="020B0502020202020204" pitchFamily="34" charset="0"/>
              </a:rPr>
              <a:t>UNDERSTAND THE RISKS</a:t>
            </a:r>
            <a:endParaRPr lang="en-GB" sz="4800" b="0" dirty="0">
              <a:solidFill>
                <a:schemeClr val="bg1">
                  <a:lumMod val="65000"/>
                </a:schemeClr>
              </a:solidFill>
              <a:effectLst/>
              <a:latin typeface="Century Gothic" panose="020B0502020202020204" pitchFamily="34"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04" y="6453336"/>
            <a:ext cx="2088232" cy="308014"/>
          </a:xfrm>
          <a:prstGeom prst="rect">
            <a:avLst/>
          </a:prstGeom>
        </p:spPr>
      </p:pic>
      <p:sp>
        <p:nvSpPr>
          <p:cNvPr id="7" name="TextBox 6"/>
          <p:cNvSpPr txBox="1"/>
          <p:nvPr/>
        </p:nvSpPr>
        <p:spPr>
          <a:xfrm>
            <a:off x="395536" y="1696639"/>
            <a:ext cx="4248472" cy="4390433"/>
          </a:xfrm>
          <a:prstGeom prst="rect">
            <a:avLst/>
          </a:prstGeom>
          <a:noFill/>
        </p:spPr>
        <p:txBody>
          <a:bodyPr wrap="square" rtlCol="0">
            <a:spAutoFit/>
          </a:bodyPr>
          <a:lstStyle/>
          <a:p>
            <a:pPr marR="45720" lvl="0">
              <a:spcBef>
                <a:spcPct val="20000"/>
              </a:spcBef>
              <a:buClr>
                <a:srgbClr val="5BD078"/>
              </a:buClr>
              <a:buSzPct val="95000"/>
            </a:pPr>
            <a:r>
              <a:rPr lang="en-GB" sz="1050" dirty="0" smtClean="0">
                <a:solidFill>
                  <a:prstClr val="black"/>
                </a:solidFill>
                <a:latin typeface="Century Gothic" panose="020B0502020202020204" pitchFamily="34" charset="0"/>
              </a:rPr>
              <a:t>Microsoft ensure that your applications and data are available to you but your Office 365 data is </a:t>
            </a:r>
            <a:r>
              <a:rPr lang="en-GB" sz="1050" dirty="0">
                <a:solidFill>
                  <a:prstClr val="black"/>
                </a:solidFill>
                <a:latin typeface="Century Gothic" panose="020B0502020202020204" pitchFamily="34" charset="0"/>
              </a:rPr>
              <a:t>still vulnerable </a:t>
            </a:r>
            <a:r>
              <a:rPr lang="en-GB" sz="1050" dirty="0" smtClean="0">
                <a:solidFill>
                  <a:prstClr val="black"/>
                </a:solidFill>
                <a:latin typeface="Century Gothic" panose="020B0502020202020204" pitchFamily="34" charset="0"/>
              </a:rPr>
              <a:t>to some significant risks</a:t>
            </a:r>
            <a:r>
              <a:rPr lang="en-GB" sz="1050" dirty="0">
                <a:solidFill>
                  <a:prstClr val="black"/>
                </a:solidFill>
                <a:latin typeface="Century Gothic" panose="020B0502020202020204" pitchFamily="34" charset="0"/>
              </a:rPr>
              <a:t>. </a:t>
            </a:r>
            <a:r>
              <a:rPr lang="en-GB" sz="1050" dirty="0" smtClean="0">
                <a:solidFill>
                  <a:prstClr val="black"/>
                </a:solidFill>
                <a:latin typeface="Century Gothic" panose="020B0502020202020204" pitchFamily="34" charset="0"/>
              </a:rPr>
              <a:t>There are many studies that report about how data loss can be pretty devastating for a company but the time lost in attempting data recovery can be equally damaging.</a:t>
            </a:r>
          </a:p>
          <a:p>
            <a:pPr marR="45720" lvl="0">
              <a:spcBef>
                <a:spcPct val="20000"/>
              </a:spcBef>
              <a:buClr>
                <a:srgbClr val="5BD078"/>
              </a:buClr>
              <a:buSzPct val="95000"/>
            </a:pPr>
            <a:endParaRPr lang="en-GB" sz="1050" dirty="0">
              <a:solidFill>
                <a:prstClr val="black"/>
              </a:solidFill>
              <a:latin typeface="Century Gothic" panose="020B0502020202020204" pitchFamily="34" charset="0"/>
            </a:endParaRPr>
          </a:p>
          <a:p>
            <a:pPr marR="45720" lvl="0">
              <a:spcBef>
                <a:spcPct val="20000"/>
              </a:spcBef>
              <a:buClr>
                <a:srgbClr val="5BD078"/>
              </a:buClr>
              <a:buSzPct val="95000"/>
            </a:pPr>
            <a:r>
              <a:rPr lang="en-GB" sz="1050" dirty="0" smtClean="0">
                <a:solidFill>
                  <a:prstClr val="black"/>
                </a:solidFill>
                <a:latin typeface="Century Gothic" panose="020B0502020202020204" pitchFamily="34" charset="0"/>
              </a:rPr>
              <a:t>Cloud-based data is vulnerable to:</a:t>
            </a:r>
          </a:p>
          <a:p>
            <a:pPr marR="45720" lvl="0">
              <a:spcBef>
                <a:spcPct val="20000"/>
              </a:spcBef>
              <a:buClr>
                <a:srgbClr val="5BD078"/>
              </a:buClr>
              <a:buSzPct val="95000"/>
            </a:pPr>
            <a:endParaRPr lang="en-GB" sz="1050" dirty="0">
              <a:solidFill>
                <a:prstClr val="black"/>
              </a:solidFill>
              <a:latin typeface="Century Gothic" panose="020B0502020202020204" pitchFamily="34" charset="0"/>
            </a:endParaRPr>
          </a:p>
          <a:p>
            <a:pPr marR="45720" lvl="0">
              <a:spcBef>
                <a:spcPct val="20000"/>
              </a:spcBef>
              <a:buClr>
                <a:srgbClr val="FF0000"/>
              </a:buClr>
              <a:buSzPct val="200000"/>
            </a:pPr>
            <a:r>
              <a:rPr lang="en-GB" sz="1050" b="1" dirty="0">
                <a:solidFill>
                  <a:prstClr val="black"/>
                </a:solidFill>
                <a:latin typeface="Century Gothic" panose="020B0502020202020204" pitchFamily="34" charset="0"/>
              </a:rPr>
              <a:t> </a:t>
            </a:r>
            <a:r>
              <a:rPr lang="en-GB" sz="1050" b="1" dirty="0" smtClean="0">
                <a:solidFill>
                  <a:prstClr val="black"/>
                </a:solidFill>
                <a:latin typeface="Century Gothic" panose="020B0502020202020204" pitchFamily="34" charset="0"/>
              </a:rPr>
              <a:t>    Malware damage and ransomware attacks</a:t>
            </a:r>
          </a:p>
          <a:p>
            <a:pPr marR="45720" lvl="0">
              <a:spcBef>
                <a:spcPct val="20000"/>
              </a:spcBef>
              <a:buClr>
                <a:srgbClr val="FF0000"/>
              </a:buClr>
              <a:buSzPct val="200000"/>
            </a:pPr>
            <a:r>
              <a:rPr lang="en-GB" sz="1050" b="1" dirty="0">
                <a:solidFill>
                  <a:prstClr val="black"/>
                </a:solidFill>
                <a:latin typeface="Century Gothic" panose="020B0502020202020204" pitchFamily="34" charset="0"/>
              </a:rPr>
              <a:t> </a:t>
            </a:r>
            <a:r>
              <a:rPr lang="en-GB" sz="1050" b="1" dirty="0" smtClean="0">
                <a:solidFill>
                  <a:prstClr val="black"/>
                </a:solidFill>
                <a:latin typeface="Century Gothic" panose="020B0502020202020204" pitchFamily="34" charset="0"/>
              </a:rPr>
              <a:t>    Accidental or malicious deletion</a:t>
            </a:r>
          </a:p>
          <a:p>
            <a:pPr marR="45720" lvl="0">
              <a:spcBef>
                <a:spcPct val="20000"/>
              </a:spcBef>
              <a:buClr>
                <a:srgbClr val="FF0000"/>
              </a:buClr>
              <a:buSzPct val="200000"/>
            </a:pPr>
            <a:r>
              <a:rPr lang="en-GB" sz="1050" b="1" dirty="0" smtClean="0">
                <a:solidFill>
                  <a:prstClr val="black"/>
                </a:solidFill>
                <a:latin typeface="Century Gothic" panose="020B0502020202020204" pitchFamily="34" charset="0"/>
              </a:rPr>
              <a:t>     Retention policy gaps and confusion</a:t>
            </a:r>
          </a:p>
          <a:p>
            <a:pPr marR="45720" lvl="0">
              <a:spcBef>
                <a:spcPct val="20000"/>
              </a:spcBef>
              <a:buClr>
                <a:srgbClr val="FF0000"/>
              </a:buClr>
              <a:buSzPct val="200000"/>
            </a:pPr>
            <a:r>
              <a:rPr lang="en-GB" sz="1050" b="1" dirty="0" smtClean="0">
                <a:solidFill>
                  <a:prstClr val="black"/>
                </a:solidFill>
                <a:latin typeface="Century Gothic" panose="020B0502020202020204" pitchFamily="34" charset="0"/>
              </a:rPr>
              <a:t>     Cancelled user licenses causing data loss</a:t>
            </a:r>
          </a:p>
          <a:p>
            <a:pPr marR="45720" lvl="0">
              <a:spcBef>
                <a:spcPct val="20000"/>
              </a:spcBef>
              <a:buClr>
                <a:srgbClr val="FF0000"/>
              </a:buClr>
              <a:buSzPct val="200000"/>
            </a:pPr>
            <a:r>
              <a:rPr lang="en-GB" sz="1050" b="1" dirty="0" smtClean="0">
                <a:solidFill>
                  <a:prstClr val="black"/>
                </a:solidFill>
                <a:latin typeface="Century Gothic" panose="020B0502020202020204" pitchFamily="34" charset="0"/>
              </a:rPr>
              <a:t>     Intentional or accidental data overwrites</a:t>
            </a:r>
          </a:p>
          <a:p>
            <a:pPr marR="45720" lvl="0">
              <a:spcBef>
                <a:spcPct val="20000"/>
              </a:spcBef>
              <a:buClr>
                <a:srgbClr val="FF0000"/>
              </a:buClr>
              <a:buSzPct val="200000"/>
            </a:pPr>
            <a:r>
              <a:rPr lang="en-GB" sz="1050" b="1" dirty="0" smtClean="0">
                <a:solidFill>
                  <a:prstClr val="black"/>
                </a:solidFill>
                <a:latin typeface="Century Gothic" panose="020B0502020202020204" pitchFamily="34" charset="0"/>
              </a:rPr>
              <a:t>     Lost time when restoring data</a:t>
            </a:r>
            <a:endParaRPr lang="en-GB" sz="1050" b="1" dirty="0">
              <a:solidFill>
                <a:prstClr val="black"/>
              </a:solidFill>
              <a:latin typeface="Century Gothic" panose="020B0502020202020204" pitchFamily="34" charset="0"/>
            </a:endParaRPr>
          </a:p>
          <a:p>
            <a:pPr marR="45720" lvl="0">
              <a:spcBef>
                <a:spcPct val="20000"/>
              </a:spcBef>
              <a:buClr>
                <a:srgbClr val="FF0000"/>
              </a:buClr>
              <a:buSzPct val="200000"/>
            </a:pPr>
            <a:endParaRPr lang="en-GB" sz="1050" b="1" dirty="0">
              <a:solidFill>
                <a:prstClr val="black"/>
              </a:solidFill>
              <a:latin typeface="Century Gothic" panose="020B0502020202020204" pitchFamily="34" charset="0"/>
            </a:endParaRPr>
          </a:p>
          <a:p>
            <a:pPr marR="45720" lvl="0">
              <a:spcBef>
                <a:spcPct val="20000"/>
              </a:spcBef>
              <a:buClr>
                <a:srgbClr val="FF0000"/>
              </a:buClr>
              <a:buSzPct val="200000"/>
            </a:pPr>
            <a:r>
              <a:rPr lang="en-GB" sz="1050" dirty="0" smtClean="0">
                <a:solidFill>
                  <a:prstClr val="black"/>
                </a:solidFill>
                <a:latin typeface="Century Gothic" panose="020B0502020202020204" pitchFamily="34" charset="0"/>
              </a:rPr>
              <a:t>Microsoft does provide some restore abilities but they are very primitive and come with some pretty important limits that companies are unaware of. There is a study by Microsoft that state that data compromises can go undetected or about 140 days but the Recycle Bin only keeps the data for 93 days. </a:t>
            </a:r>
          </a:p>
          <a:p>
            <a:pPr marR="45720" lvl="0">
              <a:spcBef>
                <a:spcPct val="20000"/>
              </a:spcBef>
              <a:buClr>
                <a:srgbClr val="FF0000"/>
              </a:buClr>
              <a:buSzPct val="200000"/>
            </a:pPr>
            <a:endParaRPr lang="en-GB" sz="1050" dirty="0" smtClean="0">
              <a:solidFill>
                <a:prstClr val="black"/>
              </a:solidFill>
              <a:latin typeface="Century Gothic" panose="020B0502020202020204" pitchFamily="34" charset="0"/>
            </a:endParaRPr>
          </a:p>
          <a:p>
            <a:pPr marR="45720" lvl="0">
              <a:spcBef>
                <a:spcPct val="20000"/>
              </a:spcBef>
              <a:buClr>
                <a:srgbClr val="FF0000"/>
              </a:buClr>
              <a:buSzPct val="200000"/>
            </a:pPr>
            <a:r>
              <a:rPr lang="en-GB" sz="1050" dirty="0" smtClean="0">
                <a:solidFill>
                  <a:prstClr val="black"/>
                </a:solidFill>
                <a:latin typeface="Century Gothic" panose="020B0502020202020204" pitchFamily="34" charset="0"/>
              </a:rPr>
              <a:t>That by itself should be a good enough reason to consider a backup service to protect your business.</a:t>
            </a:r>
          </a:p>
        </p:txBody>
      </p:sp>
      <p:sp>
        <p:nvSpPr>
          <p:cNvPr id="8" name="TextBox 7"/>
          <p:cNvSpPr txBox="1"/>
          <p:nvPr/>
        </p:nvSpPr>
        <p:spPr>
          <a:xfrm>
            <a:off x="5364088" y="101824"/>
            <a:ext cx="3672408" cy="230832"/>
          </a:xfrm>
          <a:prstGeom prst="rect">
            <a:avLst/>
          </a:prstGeom>
          <a:noFill/>
        </p:spPr>
        <p:txBody>
          <a:bodyPr wrap="square" rtlCol="0">
            <a:spAutoFit/>
          </a:bodyPr>
          <a:lstStyle/>
          <a:p>
            <a:pPr algn="r"/>
            <a:r>
              <a:rPr lang="en-GB" sz="900" dirty="0">
                <a:latin typeface="Century Gothic" panose="020B0502020202020204" pitchFamily="34" charset="0"/>
              </a:rPr>
              <a:t>THE </a:t>
            </a:r>
            <a:r>
              <a:rPr lang="en-GB" sz="900" dirty="0" smtClean="0">
                <a:latin typeface="Century Gothic" panose="020B0502020202020204" pitchFamily="34" charset="0"/>
              </a:rPr>
              <a:t>REASONS WHY YOU NEED TO BACKUP OFFICE 365</a:t>
            </a:r>
            <a:endParaRPr lang="en-GB" sz="1400"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0072" y="1916832"/>
            <a:ext cx="3525391" cy="41510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203651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486063" y="692696"/>
            <a:ext cx="8071048" cy="689248"/>
          </a:xfrm>
        </p:spPr>
        <p:txBody>
          <a:bodyPr anchor="t">
            <a:noAutofit/>
            <a:scene3d>
              <a:camera prst="orthographicFront"/>
              <a:lightRig rig="freezing" dir="t">
                <a:rot lat="0" lon="0" rev="5640000"/>
              </a:lightRig>
            </a:scene3d>
            <a:sp3d prstMaterial="flat">
              <a:bevelT w="0" h="0"/>
              <a:contourClr>
                <a:schemeClr val="tx2"/>
              </a:contourClr>
            </a:sp3d>
          </a:bodyPr>
          <a:lstStyle/>
          <a:p>
            <a:pPr algn="l"/>
            <a:r>
              <a:rPr lang="en-GB" sz="4800" b="0" dirty="0" smtClean="0">
                <a:solidFill>
                  <a:schemeClr val="bg1">
                    <a:lumMod val="65000"/>
                  </a:schemeClr>
                </a:solidFill>
                <a:effectLst/>
                <a:latin typeface="Century Gothic" panose="020B0502020202020204" pitchFamily="34" charset="0"/>
              </a:rPr>
              <a:t>THE DETAIL</a:t>
            </a:r>
            <a:endParaRPr lang="en-GB" sz="4800" b="0" dirty="0">
              <a:solidFill>
                <a:schemeClr val="bg1">
                  <a:lumMod val="65000"/>
                </a:schemeClr>
              </a:solidFill>
              <a:effectLst/>
              <a:latin typeface="Century Gothic" panose="020B0502020202020204" pitchFamily="34"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04" y="6453336"/>
            <a:ext cx="2088232" cy="308014"/>
          </a:xfrm>
          <a:prstGeom prst="rect">
            <a:avLst/>
          </a:prstGeom>
        </p:spPr>
      </p:pic>
      <p:sp>
        <p:nvSpPr>
          <p:cNvPr id="8" name="TextBox 7"/>
          <p:cNvSpPr txBox="1"/>
          <p:nvPr/>
        </p:nvSpPr>
        <p:spPr>
          <a:xfrm>
            <a:off x="5364088" y="101824"/>
            <a:ext cx="3672408" cy="230832"/>
          </a:xfrm>
          <a:prstGeom prst="rect">
            <a:avLst/>
          </a:prstGeom>
          <a:noFill/>
        </p:spPr>
        <p:txBody>
          <a:bodyPr wrap="square" rtlCol="0">
            <a:spAutoFit/>
          </a:bodyPr>
          <a:lstStyle/>
          <a:p>
            <a:pPr algn="r"/>
            <a:r>
              <a:rPr lang="en-GB" sz="900" dirty="0">
                <a:latin typeface="Century Gothic" panose="020B0502020202020204" pitchFamily="34" charset="0"/>
              </a:rPr>
              <a:t>THE </a:t>
            </a:r>
            <a:r>
              <a:rPr lang="en-GB" sz="900" dirty="0" smtClean="0">
                <a:latin typeface="Century Gothic" panose="020B0502020202020204" pitchFamily="34" charset="0"/>
              </a:rPr>
              <a:t>REASONS WHY YOU NEED TO BACKUP OFFICE 365</a:t>
            </a:r>
            <a:endParaRPr lang="en-GB" sz="1400" dirty="0"/>
          </a:p>
        </p:txBody>
      </p:sp>
      <p:sp>
        <p:nvSpPr>
          <p:cNvPr id="9" name="Rectangle 8"/>
          <p:cNvSpPr/>
          <p:nvPr/>
        </p:nvSpPr>
        <p:spPr>
          <a:xfrm>
            <a:off x="5428641" y="1826677"/>
            <a:ext cx="3240229" cy="1215717"/>
          </a:xfrm>
          <a:prstGeom prst="rect">
            <a:avLst/>
          </a:prstGeom>
        </p:spPr>
        <p:txBody>
          <a:bodyPr wrap="square">
            <a:spAutoFit/>
          </a:bodyPr>
          <a:lstStyle/>
          <a:p>
            <a:pPr marR="45720" lvl="0">
              <a:spcBef>
                <a:spcPct val="20000"/>
              </a:spcBef>
              <a:buClr>
                <a:srgbClr val="FF0000"/>
              </a:buClr>
              <a:buSzPct val="200000"/>
            </a:pPr>
            <a:r>
              <a:rPr lang="en-GB" sz="1100" b="1" dirty="0" smtClean="0">
                <a:solidFill>
                  <a:prstClr val="black"/>
                </a:solidFill>
                <a:latin typeface="Century Gothic" panose="020B0502020202020204" pitchFamily="34" charset="0"/>
              </a:rPr>
              <a:t>Accidental </a:t>
            </a:r>
            <a:r>
              <a:rPr lang="en-GB" sz="1100" b="1" dirty="0">
                <a:solidFill>
                  <a:prstClr val="black"/>
                </a:solidFill>
                <a:latin typeface="Century Gothic" panose="020B0502020202020204" pitchFamily="34" charset="0"/>
              </a:rPr>
              <a:t>or malicious </a:t>
            </a:r>
            <a:r>
              <a:rPr lang="en-GB" sz="1100" b="1" dirty="0" smtClean="0">
                <a:solidFill>
                  <a:prstClr val="black"/>
                </a:solidFill>
                <a:latin typeface="Century Gothic" panose="020B0502020202020204" pitchFamily="34" charset="0"/>
              </a:rPr>
              <a:t>deletion</a:t>
            </a:r>
          </a:p>
          <a:p>
            <a:pPr marR="45720" lvl="0">
              <a:spcBef>
                <a:spcPct val="20000"/>
              </a:spcBef>
              <a:buClr>
                <a:srgbClr val="FF0000"/>
              </a:buClr>
              <a:buSzPct val="200000"/>
            </a:pPr>
            <a:r>
              <a:rPr lang="en-GB" sz="1000" dirty="0">
                <a:solidFill>
                  <a:prstClr val="black"/>
                </a:solidFill>
                <a:latin typeface="Century Gothic" panose="020B0502020202020204" pitchFamily="34" charset="0"/>
              </a:rPr>
              <a:t>When a SharePoint </a:t>
            </a:r>
            <a:r>
              <a:rPr lang="en-GB" sz="1000" dirty="0" smtClean="0">
                <a:solidFill>
                  <a:prstClr val="black"/>
                </a:solidFill>
                <a:latin typeface="Century Gothic" panose="020B0502020202020204" pitchFamily="34" charset="0"/>
              </a:rPr>
              <a:t>Online or OneDrive data is deleted or a </a:t>
            </a:r>
            <a:r>
              <a:rPr lang="en-GB" sz="1000" dirty="0">
                <a:solidFill>
                  <a:prstClr val="black"/>
                </a:solidFill>
                <a:latin typeface="Century Gothic" panose="020B0502020202020204" pitchFamily="34" charset="0"/>
              </a:rPr>
              <a:t>site collection, all </a:t>
            </a:r>
            <a:r>
              <a:rPr lang="en-GB" sz="1000" dirty="0" smtClean="0">
                <a:solidFill>
                  <a:prstClr val="black"/>
                </a:solidFill>
                <a:latin typeface="Century Gothic" panose="020B0502020202020204" pitchFamily="34" charset="0"/>
              </a:rPr>
              <a:t>will </a:t>
            </a:r>
            <a:r>
              <a:rPr lang="en-GB" sz="1000" dirty="0">
                <a:solidFill>
                  <a:prstClr val="black"/>
                </a:solidFill>
                <a:latin typeface="Century Gothic" panose="020B0502020202020204" pitchFamily="34" charset="0"/>
              </a:rPr>
              <a:t>be placed in </a:t>
            </a:r>
            <a:r>
              <a:rPr lang="en-GB" sz="1000" dirty="0" smtClean="0">
                <a:solidFill>
                  <a:prstClr val="black"/>
                </a:solidFill>
                <a:latin typeface="Century Gothic" panose="020B0502020202020204" pitchFamily="34" charset="0"/>
              </a:rPr>
              <a:t>the Recycle </a:t>
            </a:r>
            <a:r>
              <a:rPr lang="en-GB" sz="1000" dirty="0">
                <a:solidFill>
                  <a:prstClr val="black"/>
                </a:solidFill>
                <a:latin typeface="Century Gothic" panose="020B0502020202020204" pitchFamily="34" charset="0"/>
              </a:rPr>
              <a:t>Bin where it is kept for 93 days. </a:t>
            </a:r>
            <a:r>
              <a:rPr lang="en-GB" sz="1000" dirty="0" smtClean="0">
                <a:solidFill>
                  <a:prstClr val="black"/>
                </a:solidFill>
                <a:latin typeface="Century Gothic" panose="020B0502020202020204" pitchFamily="34" charset="0"/>
              </a:rPr>
              <a:t>After that </a:t>
            </a:r>
            <a:r>
              <a:rPr lang="en-GB" sz="1000" dirty="0">
                <a:solidFill>
                  <a:prstClr val="black"/>
                </a:solidFill>
                <a:latin typeface="Century Gothic" panose="020B0502020202020204" pitchFamily="34" charset="0"/>
              </a:rPr>
              <a:t>time </a:t>
            </a:r>
            <a:r>
              <a:rPr lang="en-GB" sz="1000" dirty="0" smtClean="0">
                <a:solidFill>
                  <a:prstClr val="black"/>
                </a:solidFill>
                <a:latin typeface="Century Gothic" panose="020B0502020202020204" pitchFamily="34" charset="0"/>
              </a:rPr>
              <a:t>has expired it </a:t>
            </a:r>
            <a:r>
              <a:rPr lang="en-GB" sz="1000" dirty="0">
                <a:solidFill>
                  <a:prstClr val="black"/>
                </a:solidFill>
                <a:latin typeface="Century Gothic" panose="020B0502020202020204" pitchFamily="34" charset="0"/>
              </a:rPr>
              <a:t>is </a:t>
            </a:r>
            <a:r>
              <a:rPr lang="en-GB" sz="1000" dirty="0" smtClean="0">
                <a:solidFill>
                  <a:prstClr val="black"/>
                </a:solidFill>
                <a:latin typeface="Century Gothic" panose="020B0502020202020204" pitchFamily="34" charset="0"/>
              </a:rPr>
              <a:t>automatically and </a:t>
            </a:r>
            <a:r>
              <a:rPr lang="en-GB" sz="1000" dirty="0">
                <a:solidFill>
                  <a:prstClr val="black"/>
                </a:solidFill>
                <a:latin typeface="Century Gothic" panose="020B0502020202020204" pitchFamily="34" charset="0"/>
              </a:rPr>
              <a:t>permanently deleted, and there is no rollback option.</a:t>
            </a:r>
          </a:p>
        </p:txBody>
      </p:sp>
      <p:sp>
        <p:nvSpPr>
          <p:cNvPr id="10" name="Rectangle 9"/>
          <p:cNvSpPr/>
          <p:nvPr/>
        </p:nvSpPr>
        <p:spPr>
          <a:xfrm>
            <a:off x="833451" y="4735096"/>
            <a:ext cx="3312368" cy="1061829"/>
          </a:xfrm>
          <a:prstGeom prst="rect">
            <a:avLst/>
          </a:prstGeom>
        </p:spPr>
        <p:txBody>
          <a:bodyPr wrap="square">
            <a:spAutoFit/>
          </a:bodyPr>
          <a:lstStyle/>
          <a:p>
            <a:pPr marR="45720" lvl="0">
              <a:spcBef>
                <a:spcPct val="20000"/>
              </a:spcBef>
              <a:buClr>
                <a:srgbClr val="FF0000"/>
              </a:buClr>
              <a:buSzPct val="200000"/>
            </a:pPr>
            <a:r>
              <a:rPr lang="en-GB" sz="1100" b="1" dirty="0" smtClean="0">
                <a:solidFill>
                  <a:prstClr val="black"/>
                </a:solidFill>
                <a:latin typeface="Century Gothic" panose="020B0502020202020204" pitchFamily="34" charset="0"/>
              </a:rPr>
              <a:t>Intentional </a:t>
            </a:r>
            <a:r>
              <a:rPr lang="en-GB" sz="1100" b="1" dirty="0">
                <a:solidFill>
                  <a:prstClr val="black"/>
                </a:solidFill>
                <a:latin typeface="Century Gothic" panose="020B0502020202020204" pitchFamily="34" charset="0"/>
              </a:rPr>
              <a:t>or accidental data </a:t>
            </a:r>
            <a:r>
              <a:rPr lang="en-GB" sz="1100" b="1" dirty="0" smtClean="0">
                <a:solidFill>
                  <a:prstClr val="black"/>
                </a:solidFill>
                <a:latin typeface="Century Gothic" panose="020B0502020202020204" pitchFamily="34" charset="0"/>
              </a:rPr>
              <a:t>overwrites</a:t>
            </a:r>
          </a:p>
          <a:p>
            <a:pPr marR="45720" lvl="0">
              <a:spcBef>
                <a:spcPct val="20000"/>
              </a:spcBef>
              <a:buClr>
                <a:srgbClr val="FF0000"/>
              </a:buClr>
              <a:buSzPct val="200000"/>
            </a:pPr>
            <a:r>
              <a:rPr lang="en-GB" sz="1000" dirty="0" smtClean="0">
                <a:solidFill>
                  <a:prstClr val="black"/>
                </a:solidFill>
                <a:latin typeface="Century Gothic" panose="020B0502020202020204" pitchFamily="34" charset="0"/>
              </a:rPr>
              <a:t>Unfortunately, both the accidental and intentional overwriting of data happens and the same 93 day rule applies, so no rolling back to the previous version of the file when using save opposed to save as.</a:t>
            </a:r>
            <a:endParaRPr lang="en-GB" sz="1000" dirty="0">
              <a:solidFill>
                <a:prstClr val="black"/>
              </a:solidFill>
              <a:latin typeface="Century Gothic" panose="020B0502020202020204" pitchFamily="34" charset="0"/>
            </a:endParaRPr>
          </a:p>
        </p:txBody>
      </p:sp>
      <p:sp>
        <p:nvSpPr>
          <p:cNvPr id="11" name="Rectangle 10"/>
          <p:cNvSpPr/>
          <p:nvPr/>
        </p:nvSpPr>
        <p:spPr>
          <a:xfrm>
            <a:off x="5400092" y="3302814"/>
            <a:ext cx="3348372" cy="1215717"/>
          </a:xfrm>
          <a:prstGeom prst="rect">
            <a:avLst/>
          </a:prstGeom>
        </p:spPr>
        <p:txBody>
          <a:bodyPr wrap="square">
            <a:spAutoFit/>
          </a:bodyPr>
          <a:lstStyle/>
          <a:p>
            <a:pPr marR="45720" lvl="0">
              <a:spcBef>
                <a:spcPct val="20000"/>
              </a:spcBef>
              <a:buClr>
                <a:srgbClr val="FF0000"/>
              </a:buClr>
              <a:buSzPct val="200000"/>
            </a:pPr>
            <a:r>
              <a:rPr lang="en-GB" sz="1100" b="1" dirty="0" smtClean="0">
                <a:solidFill>
                  <a:prstClr val="black"/>
                </a:solidFill>
                <a:latin typeface="Century Gothic" panose="020B0502020202020204" pitchFamily="34" charset="0"/>
              </a:rPr>
              <a:t>Cancelled </a:t>
            </a:r>
            <a:r>
              <a:rPr lang="en-GB" sz="1100" b="1" dirty="0">
                <a:solidFill>
                  <a:prstClr val="black"/>
                </a:solidFill>
                <a:latin typeface="Century Gothic" panose="020B0502020202020204" pitchFamily="34" charset="0"/>
              </a:rPr>
              <a:t>user licenses causing data </a:t>
            </a:r>
            <a:r>
              <a:rPr lang="en-GB" sz="1100" b="1" dirty="0" smtClean="0">
                <a:solidFill>
                  <a:prstClr val="black"/>
                </a:solidFill>
                <a:latin typeface="Century Gothic" panose="020B0502020202020204" pitchFamily="34" charset="0"/>
              </a:rPr>
              <a:t>loss</a:t>
            </a:r>
          </a:p>
          <a:p>
            <a:pPr marR="45720" lvl="0">
              <a:spcBef>
                <a:spcPct val="20000"/>
              </a:spcBef>
              <a:buClr>
                <a:srgbClr val="FF0000"/>
              </a:buClr>
              <a:buSzPct val="200000"/>
            </a:pPr>
            <a:r>
              <a:rPr lang="en-GB" sz="1000" dirty="0">
                <a:solidFill>
                  <a:prstClr val="black"/>
                </a:solidFill>
                <a:latin typeface="Century Gothic" panose="020B0502020202020204" pitchFamily="34" charset="0"/>
              </a:rPr>
              <a:t>As one would expect, an </a:t>
            </a:r>
            <a:r>
              <a:rPr lang="en-GB" sz="1000" dirty="0" smtClean="0">
                <a:solidFill>
                  <a:prstClr val="black"/>
                </a:solidFill>
                <a:latin typeface="Century Gothic" panose="020B0502020202020204" pitchFamily="34" charset="0"/>
              </a:rPr>
              <a:t>active Office </a:t>
            </a:r>
            <a:r>
              <a:rPr lang="en-GB" sz="1000" dirty="0">
                <a:solidFill>
                  <a:prstClr val="black"/>
                </a:solidFill>
                <a:latin typeface="Century Gothic" panose="020B0502020202020204" pitchFamily="34" charset="0"/>
              </a:rPr>
              <a:t>365 license is required to access data. Unfortunately, inactive </a:t>
            </a:r>
            <a:r>
              <a:rPr lang="en-GB" sz="1000" dirty="0" smtClean="0">
                <a:solidFill>
                  <a:prstClr val="black"/>
                </a:solidFill>
                <a:latin typeface="Century Gothic" panose="020B0502020202020204" pitchFamily="34" charset="0"/>
              </a:rPr>
              <a:t>or </a:t>
            </a:r>
            <a:r>
              <a:rPr lang="en-GB" sz="1000" dirty="0" err="1" smtClean="0">
                <a:solidFill>
                  <a:prstClr val="black"/>
                </a:solidFill>
                <a:latin typeface="Century Gothic" panose="020B0502020202020204" pitchFamily="34" charset="0"/>
              </a:rPr>
              <a:t>deprovisioned</a:t>
            </a:r>
            <a:r>
              <a:rPr lang="en-GB" sz="1000" dirty="0" smtClean="0">
                <a:solidFill>
                  <a:prstClr val="black"/>
                </a:solidFill>
                <a:latin typeface="Century Gothic" panose="020B0502020202020204" pitchFamily="34" charset="0"/>
              </a:rPr>
              <a:t> </a:t>
            </a:r>
            <a:r>
              <a:rPr lang="en-GB" sz="1000" dirty="0">
                <a:solidFill>
                  <a:prstClr val="black"/>
                </a:solidFill>
                <a:latin typeface="Century Gothic" panose="020B0502020202020204" pitchFamily="34" charset="0"/>
              </a:rPr>
              <a:t>user data is permanently deleted, and there is no rollback option</a:t>
            </a:r>
            <a:r>
              <a:rPr lang="en-GB" sz="1000" dirty="0" smtClean="0">
                <a:solidFill>
                  <a:prstClr val="black"/>
                </a:solidFill>
                <a:latin typeface="Century Gothic" panose="020B0502020202020204" pitchFamily="34" charset="0"/>
              </a:rPr>
              <a:t>. This is the same for OneDrive, SharePoint and Exchange Online.</a:t>
            </a:r>
            <a:endParaRPr lang="en-GB" sz="1000" dirty="0">
              <a:solidFill>
                <a:prstClr val="black"/>
              </a:solidFill>
              <a:latin typeface="Century Gothic" panose="020B0502020202020204" pitchFamily="34" charset="0"/>
            </a:endParaRPr>
          </a:p>
        </p:txBody>
      </p:sp>
      <p:sp>
        <p:nvSpPr>
          <p:cNvPr id="12" name="Rectangle 11"/>
          <p:cNvSpPr/>
          <p:nvPr/>
        </p:nvSpPr>
        <p:spPr>
          <a:xfrm>
            <a:off x="827584" y="3308147"/>
            <a:ext cx="3318235" cy="1215717"/>
          </a:xfrm>
          <a:prstGeom prst="rect">
            <a:avLst/>
          </a:prstGeom>
        </p:spPr>
        <p:txBody>
          <a:bodyPr wrap="square">
            <a:spAutoFit/>
          </a:bodyPr>
          <a:lstStyle/>
          <a:p>
            <a:pPr marR="45720" lvl="0">
              <a:spcBef>
                <a:spcPct val="20000"/>
              </a:spcBef>
              <a:buClr>
                <a:srgbClr val="FF0000"/>
              </a:buClr>
              <a:buSzPct val="200000"/>
            </a:pPr>
            <a:r>
              <a:rPr lang="en-GB" sz="1100" b="1" dirty="0" smtClean="0">
                <a:solidFill>
                  <a:prstClr val="black"/>
                </a:solidFill>
                <a:latin typeface="Century Gothic" panose="020B0502020202020204" pitchFamily="34" charset="0"/>
              </a:rPr>
              <a:t>Retention </a:t>
            </a:r>
            <a:r>
              <a:rPr lang="en-GB" sz="1100" b="1" dirty="0">
                <a:solidFill>
                  <a:prstClr val="black"/>
                </a:solidFill>
                <a:latin typeface="Century Gothic" panose="020B0502020202020204" pitchFamily="34" charset="0"/>
              </a:rPr>
              <a:t>policy gaps and </a:t>
            </a:r>
            <a:r>
              <a:rPr lang="en-GB" sz="1100" b="1" dirty="0" smtClean="0">
                <a:solidFill>
                  <a:prstClr val="black"/>
                </a:solidFill>
                <a:latin typeface="Century Gothic" panose="020B0502020202020204" pitchFamily="34" charset="0"/>
              </a:rPr>
              <a:t>confusion</a:t>
            </a:r>
          </a:p>
          <a:p>
            <a:pPr marR="45720" lvl="0">
              <a:spcBef>
                <a:spcPct val="20000"/>
              </a:spcBef>
              <a:buClr>
                <a:srgbClr val="FF0000"/>
              </a:buClr>
              <a:buSzPct val="200000"/>
            </a:pPr>
            <a:r>
              <a:rPr lang="en-GB" sz="1000" dirty="0" smtClean="0">
                <a:solidFill>
                  <a:prstClr val="black"/>
                </a:solidFill>
                <a:latin typeface="Century Gothic" panose="020B0502020202020204" pitchFamily="34" charset="0"/>
              </a:rPr>
              <a:t>Office </a:t>
            </a:r>
            <a:r>
              <a:rPr lang="en-GB" sz="1000" dirty="0">
                <a:solidFill>
                  <a:prstClr val="black"/>
                </a:solidFill>
                <a:latin typeface="Century Gothic" panose="020B0502020202020204" pitchFamily="34" charset="0"/>
              </a:rPr>
              <a:t>365 </a:t>
            </a:r>
            <a:r>
              <a:rPr lang="en-GB" sz="1000" dirty="0" smtClean="0">
                <a:solidFill>
                  <a:prstClr val="black"/>
                </a:solidFill>
                <a:latin typeface="Century Gothic" panose="020B0502020202020204" pitchFamily="34" charset="0"/>
              </a:rPr>
              <a:t>has limited </a:t>
            </a:r>
            <a:r>
              <a:rPr lang="en-GB" sz="1000" dirty="0">
                <a:solidFill>
                  <a:prstClr val="black"/>
                </a:solidFill>
                <a:latin typeface="Century Gothic" panose="020B0502020202020204" pitchFamily="34" charset="0"/>
              </a:rPr>
              <a:t>backup and retention policies that can only </a:t>
            </a:r>
            <a:r>
              <a:rPr lang="en-GB" sz="1000" dirty="0" smtClean="0">
                <a:solidFill>
                  <a:prstClr val="black"/>
                </a:solidFill>
                <a:latin typeface="Century Gothic" panose="020B0502020202020204" pitchFamily="34" charset="0"/>
              </a:rPr>
              <a:t>fend off </a:t>
            </a:r>
            <a:r>
              <a:rPr lang="en-GB" sz="1000" dirty="0">
                <a:solidFill>
                  <a:prstClr val="black"/>
                </a:solidFill>
                <a:latin typeface="Century Gothic" panose="020B0502020202020204" pitchFamily="34" charset="0"/>
              </a:rPr>
              <a:t>situational data loss, and is not </a:t>
            </a:r>
            <a:r>
              <a:rPr lang="en-GB" sz="1000" dirty="0" smtClean="0">
                <a:solidFill>
                  <a:prstClr val="black"/>
                </a:solidFill>
                <a:latin typeface="Century Gothic" panose="020B0502020202020204" pitchFamily="34" charset="0"/>
              </a:rPr>
              <a:t>intended to </a:t>
            </a:r>
            <a:r>
              <a:rPr lang="en-GB" sz="1000" dirty="0">
                <a:solidFill>
                  <a:prstClr val="black"/>
                </a:solidFill>
                <a:latin typeface="Century Gothic" panose="020B0502020202020204" pitchFamily="34" charset="0"/>
              </a:rPr>
              <a:t>be an all-encompassing backup solution</a:t>
            </a:r>
            <a:r>
              <a:rPr lang="en-GB" sz="1000" dirty="0" smtClean="0">
                <a:solidFill>
                  <a:prstClr val="black"/>
                </a:solidFill>
                <a:latin typeface="Century Gothic" panose="020B0502020202020204" pitchFamily="34" charset="0"/>
              </a:rPr>
              <a:t>. Another type of recovery, is a point-in-time restoration of mailbox items, is not in scope with Microsoft.</a:t>
            </a:r>
            <a:endParaRPr lang="en-GB" sz="1000" dirty="0">
              <a:solidFill>
                <a:prstClr val="black"/>
              </a:solidFill>
              <a:latin typeface="Century Gothic" panose="020B0502020202020204" pitchFamily="34" charset="0"/>
            </a:endParaRPr>
          </a:p>
        </p:txBody>
      </p:sp>
      <p:sp>
        <p:nvSpPr>
          <p:cNvPr id="13" name="Rectangle 12"/>
          <p:cNvSpPr/>
          <p:nvPr/>
        </p:nvSpPr>
        <p:spPr>
          <a:xfrm>
            <a:off x="827584" y="1806963"/>
            <a:ext cx="3384376" cy="1215717"/>
          </a:xfrm>
          <a:prstGeom prst="rect">
            <a:avLst/>
          </a:prstGeom>
        </p:spPr>
        <p:txBody>
          <a:bodyPr wrap="square">
            <a:spAutoFit/>
          </a:bodyPr>
          <a:lstStyle/>
          <a:p>
            <a:pPr marR="45720" lvl="0">
              <a:spcBef>
                <a:spcPct val="20000"/>
              </a:spcBef>
              <a:buClr>
                <a:srgbClr val="FF0000"/>
              </a:buClr>
              <a:buSzPct val="200000"/>
            </a:pPr>
            <a:r>
              <a:rPr lang="en-GB" sz="1100" b="1" dirty="0">
                <a:solidFill>
                  <a:prstClr val="black"/>
                </a:solidFill>
                <a:latin typeface="Century Gothic" panose="020B0502020202020204" pitchFamily="34" charset="0"/>
              </a:rPr>
              <a:t>Malware damage and ransomware </a:t>
            </a:r>
            <a:r>
              <a:rPr lang="en-GB" sz="1100" b="1" dirty="0" smtClean="0">
                <a:solidFill>
                  <a:prstClr val="black"/>
                </a:solidFill>
                <a:latin typeface="Century Gothic" panose="020B0502020202020204" pitchFamily="34" charset="0"/>
              </a:rPr>
              <a:t>attacks</a:t>
            </a:r>
          </a:p>
          <a:p>
            <a:pPr marR="45720" lvl="0">
              <a:spcBef>
                <a:spcPct val="20000"/>
              </a:spcBef>
              <a:buClr>
                <a:srgbClr val="FF0000"/>
              </a:buClr>
              <a:buSzPct val="200000"/>
            </a:pPr>
            <a:r>
              <a:rPr lang="en-GB" sz="1000" dirty="0" smtClean="0">
                <a:solidFill>
                  <a:prstClr val="black"/>
                </a:solidFill>
                <a:latin typeface="Century Gothic" panose="020B0502020202020204" pitchFamily="34" charset="0"/>
              </a:rPr>
              <a:t>These types of attacks are becoming increasingly frequent and with the average time for recognising an attack being 140 days and a Recycle Bin age of 93 days. Microsoft recommends </a:t>
            </a:r>
            <a:r>
              <a:rPr lang="en-GB" sz="1000" dirty="0">
                <a:solidFill>
                  <a:prstClr val="black"/>
                </a:solidFill>
                <a:latin typeface="Century Gothic" panose="020B0502020202020204" pitchFamily="34" charset="0"/>
              </a:rPr>
              <a:t>3rd party backup as </a:t>
            </a:r>
            <a:r>
              <a:rPr lang="en-GB" sz="1000" dirty="0" smtClean="0">
                <a:solidFill>
                  <a:prstClr val="black"/>
                </a:solidFill>
                <a:latin typeface="Century Gothic" panose="020B0502020202020204" pitchFamily="34" charset="0"/>
              </a:rPr>
              <a:t>the only </a:t>
            </a:r>
            <a:r>
              <a:rPr lang="en-GB" sz="1000" dirty="0">
                <a:solidFill>
                  <a:prstClr val="black"/>
                </a:solidFill>
                <a:latin typeface="Century Gothic" panose="020B0502020202020204" pitchFamily="34" charset="0"/>
              </a:rPr>
              <a:t>way to recover from data loss associated with ransomware encryption</a:t>
            </a:r>
            <a:endParaRPr lang="en-GB" sz="1000" dirty="0" smtClean="0">
              <a:solidFill>
                <a:prstClr val="black"/>
              </a:solidFill>
              <a:latin typeface="Century Gothic" panose="020B0502020202020204" pitchFamily="34" charset="0"/>
            </a:endParaRPr>
          </a:p>
        </p:txBody>
      </p:sp>
      <p:cxnSp>
        <p:nvCxnSpPr>
          <p:cNvPr id="14" name="Straight Connector 13"/>
          <p:cNvCxnSpPr/>
          <p:nvPr/>
        </p:nvCxnSpPr>
        <p:spPr>
          <a:xfrm>
            <a:off x="4572000" y="1782768"/>
            <a:ext cx="0" cy="4234623"/>
          </a:xfrm>
          <a:prstGeom prst="line">
            <a:avLst/>
          </a:prstGeom>
          <a:ln>
            <a:solidFill>
              <a:schemeClr val="tx1">
                <a:lumMod val="50000"/>
                <a:lumOff val="50000"/>
              </a:schemeClr>
            </a:solidFill>
          </a:ln>
        </p:spPr>
        <p:style>
          <a:lnRef idx="2">
            <a:schemeClr val="dk1"/>
          </a:lnRef>
          <a:fillRef idx="0">
            <a:schemeClr val="dk1"/>
          </a:fillRef>
          <a:effectRef idx="1">
            <a:schemeClr val="dk1"/>
          </a:effectRef>
          <a:fontRef idx="minor">
            <a:schemeClr val="tx1"/>
          </a:fontRef>
        </p:style>
      </p:cxnSp>
      <p:sp>
        <p:nvSpPr>
          <p:cNvPr id="16" name="Rectangle 15"/>
          <p:cNvSpPr/>
          <p:nvPr/>
        </p:nvSpPr>
        <p:spPr>
          <a:xfrm>
            <a:off x="5436096" y="4735096"/>
            <a:ext cx="3312368" cy="723275"/>
          </a:xfrm>
          <a:prstGeom prst="rect">
            <a:avLst/>
          </a:prstGeom>
        </p:spPr>
        <p:txBody>
          <a:bodyPr wrap="square">
            <a:spAutoFit/>
          </a:bodyPr>
          <a:lstStyle/>
          <a:p>
            <a:pPr marR="45720" lvl="0">
              <a:spcBef>
                <a:spcPct val="20000"/>
              </a:spcBef>
              <a:buClr>
                <a:srgbClr val="FF0000"/>
              </a:buClr>
              <a:buSzPct val="200000"/>
            </a:pPr>
            <a:r>
              <a:rPr lang="en-GB" sz="1100" b="1" dirty="0" smtClean="0">
                <a:solidFill>
                  <a:prstClr val="black"/>
                </a:solidFill>
                <a:latin typeface="Century Gothic" panose="020B0502020202020204" pitchFamily="34" charset="0"/>
              </a:rPr>
              <a:t>Lost time when restoring data</a:t>
            </a:r>
          </a:p>
          <a:p>
            <a:r>
              <a:rPr lang="en-GB" sz="1000" dirty="0" smtClean="0">
                <a:latin typeface="Century Gothic" panose="020B0502020202020204" pitchFamily="34" charset="0"/>
              </a:rPr>
              <a:t>Contacting </a:t>
            </a:r>
            <a:r>
              <a:rPr lang="en-GB" sz="1000" dirty="0">
                <a:latin typeface="Century Gothic" panose="020B0502020202020204" pitchFamily="34" charset="0"/>
              </a:rPr>
              <a:t>Microsoft Support for assistance with any data loss issue can be time consuming, and still may not result in restored files. </a:t>
            </a:r>
            <a:endParaRPr lang="en-GB" sz="1000" b="1" dirty="0">
              <a:solidFill>
                <a:prstClr val="black"/>
              </a:solidFill>
              <a:latin typeface="Century Gothic" panose="020B0502020202020204" pitchFamily="34" charset="0"/>
            </a:endParaRPr>
          </a:p>
        </p:txBody>
      </p:sp>
      <p:sp>
        <p:nvSpPr>
          <p:cNvPr id="15" name="TextBox 14"/>
          <p:cNvSpPr txBox="1"/>
          <p:nvPr/>
        </p:nvSpPr>
        <p:spPr>
          <a:xfrm>
            <a:off x="423181" y="1773476"/>
            <a:ext cx="479618" cy="369332"/>
          </a:xfrm>
          <a:prstGeom prst="rect">
            <a:avLst/>
          </a:prstGeom>
          <a:noFill/>
        </p:spPr>
        <p:txBody>
          <a:bodyPr wrap="none" rtlCol="0">
            <a:spAutoFit/>
          </a:bodyPr>
          <a:lstStyle/>
          <a:p>
            <a:r>
              <a:rPr lang="en-GB" dirty="0" smtClean="0">
                <a:solidFill>
                  <a:srgbClr val="C00000"/>
                </a:solidFill>
                <a:latin typeface="Century Gothic" panose="020B0502020202020204" pitchFamily="34" charset="0"/>
              </a:rPr>
              <a:t>#1</a:t>
            </a:r>
            <a:endParaRPr lang="en-GB" dirty="0">
              <a:solidFill>
                <a:srgbClr val="C00000"/>
              </a:solidFill>
              <a:latin typeface="Century Gothic" panose="020B0502020202020204" pitchFamily="34" charset="0"/>
            </a:endParaRPr>
          </a:p>
        </p:txBody>
      </p:sp>
      <p:sp>
        <p:nvSpPr>
          <p:cNvPr id="18" name="TextBox 17"/>
          <p:cNvSpPr txBox="1"/>
          <p:nvPr/>
        </p:nvSpPr>
        <p:spPr>
          <a:xfrm>
            <a:off x="5004048" y="3254286"/>
            <a:ext cx="479618" cy="369332"/>
          </a:xfrm>
          <a:prstGeom prst="rect">
            <a:avLst/>
          </a:prstGeom>
          <a:noFill/>
        </p:spPr>
        <p:txBody>
          <a:bodyPr wrap="none" rtlCol="0">
            <a:spAutoFit/>
          </a:bodyPr>
          <a:lstStyle/>
          <a:p>
            <a:r>
              <a:rPr lang="en-GB" dirty="0" smtClean="0">
                <a:solidFill>
                  <a:srgbClr val="C00000"/>
                </a:solidFill>
                <a:latin typeface="Century Gothic" panose="020B0502020202020204" pitchFamily="34" charset="0"/>
              </a:rPr>
              <a:t>#5</a:t>
            </a:r>
            <a:endParaRPr lang="en-GB" dirty="0">
              <a:solidFill>
                <a:srgbClr val="C00000"/>
              </a:solidFill>
              <a:latin typeface="Century Gothic" panose="020B0502020202020204" pitchFamily="34" charset="0"/>
            </a:endParaRPr>
          </a:p>
        </p:txBody>
      </p:sp>
      <p:sp>
        <p:nvSpPr>
          <p:cNvPr id="19" name="TextBox 18"/>
          <p:cNvSpPr txBox="1"/>
          <p:nvPr/>
        </p:nvSpPr>
        <p:spPr>
          <a:xfrm>
            <a:off x="5033744" y="1772816"/>
            <a:ext cx="479618" cy="369332"/>
          </a:xfrm>
          <a:prstGeom prst="rect">
            <a:avLst/>
          </a:prstGeom>
          <a:noFill/>
        </p:spPr>
        <p:txBody>
          <a:bodyPr wrap="none" rtlCol="0">
            <a:spAutoFit/>
          </a:bodyPr>
          <a:lstStyle/>
          <a:p>
            <a:r>
              <a:rPr lang="en-GB" dirty="0" smtClean="0">
                <a:solidFill>
                  <a:srgbClr val="C00000"/>
                </a:solidFill>
                <a:latin typeface="Century Gothic" panose="020B0502020202020204" pitchFamily="34" charset="0"/>
              </a:rPr>
              <a:t>#4</a:t>
            </a:r>
            <a:endParaRPr lang="en-GB" dirty="0">
              <a:solidFill>
                <a:srgbClr val="C00000"/>
              </a:solidFill>
              <a:latin typeface="Century Gothic" panose="020B0502020202020204" pitchFamily="34" charset="0"/>
            </a:endParaRPr>
          </a:p>
        </p:txBody>
      </p:sp>
      <p:sp>
        <p:nvSpPr>
          <p:cNvPr id="20" name="TextBox 19"/>
          <p:cNvSpPr txBox="1"/>
          <p:nvPr/>
        </p:nvSpPr>
        <p:spPr>
          <a:xfrm>
            <a:off x="395536" y="4681235"/>
            <a:ext cx="479618" cy="369332"/>
          </a:xfrm>
          <a:prstGeom prst="rect">
            <a:avLst/>
          </a:prstGeom>
          <a:noFill/>
        </p:spPr>
        <p:txBody>
          <a:bodyPr wrap="none" rtlCol="0">
            <a:spAutoFit/>
          </a:bodyPr>
          <a:lstStyle/>
          <a:p>
            <a:r>
              <a:rPr lang="en-GB" dirty="0" smtClean="0">
                <a:solidFill>
                  <a:srgbClr val="C00000"/>
                </a:solidFill>
                <a:latin typeface="Century Gothic" panose="020B0502020202020204" pitchFamily="34" charset="0"/>
              </a:rPr>
              <a:t>#3</a:t>
            </a:r>
            <a:endParaRPr lang="en-GB" dirty="0">
              <a:solidFill>
                <a:srgbClr val="C00000"/>
              </a:solidFill>
              <a:latin typeface="Century Gothic" panose="020B0502020202020204" pitchFamily="34" charset="0"/>
            </a:endParaRPr>
          </a:p>
        </p:txBody>
      </p:sp>
      <p:sp>
        <p:nvSpPr>
          <p:cNvPr id="21" name="TextBox 20"/>
          <p:cNvSpPr txBox="1"/>
          <p:nvPr/>
        </p:nvSpPr>
        <p:spPr>
          <a:xfrm>
            <a:off x="395536" y="3248953"/>
            <a:ext cx="479618" cy="369332"/>
          </a:xfrm>
          <a:prstGeom prst="rect">
            <a:avLst/>
          </a:prstGeom>
          <a:noFill/>
        </p:spPr>
        <p:txBody>
          <a:bodyPr wrap="none" rtlCol="0">
            <a:spAutoFit/>
          </a:bodyPr>
          <a:lstStyle/>
          <a:p>
            <a:r>
              <a:rPr lang="en-GB" dirty="0" smtClean="0">
                <a:solidFill>
                  <a:srgbClr val="C00000"/>
                </a:solidFill>
                <a:latin typeface="Century Gothic" panose="020B0502020202020204" pitchFamily="34" charset="0"/>
              </a:rPr>
              <a:t>#2</a:t>
            </a:r>
            <a:endParaRPr lang="en-GB" dirty="0">
              <a:solidFill>
                <a:srgbClr val="C00000"/>
              </a:solidFill>
              <a:latin typeface="Century Gothic" panose="020B0502020202020204" pitchFamily="34" charset="0"/>
            </a:endParaRPr>
          </a:p>
        </p:txBody>
      </p:sp>
      <p:sp>
        <p:nvSpPr>
          <p:cNvPr id="22" name="TextBox 21"/>
          <p:cNvSpPr txBox="1"/>
          <p:nvPr/>
        </p:nvSpPr>
        <p:spPr>
          <a:xfrm>
            <a:off x="5033744" y="4681236"/>
            <a:ext cx="479618" cy="369332"/>
          </a:xfrm>
          <a:prstGeom prst="rect">
            <a:avLst/>
          </a:prstGeom>
          <a:noFill/>
        </p:spPr>
        <p:txBody>
          <a:bodyPr wrap="none" rtlCol="0">
            <a:spAutoFit/>
          </a:bodyPr>
          <a:lstStyle/>
          <a:p>
            <a:r>
              <a:rPr lang="en-GB" dirty="0" smtClean="0">
                <a:solidFill>
                  <a:srgbClr val="C00000"/>
                </a:solidFill>
                <a:latin typeface="Century Gothic" panose="020B0502020202020204" pitchFamily="34" charset="0"/>
              </a:rPr>
              <a:t>#6</a:t>
            </a:r>
            <a:endParaRPr lang="en-GB" dirty="0">
              <a:solidFill>
                <a:srgbClr val="C00000"/>
              </a:solidFill>
              <a:latin typeface="Century Gothic" panose="020B0502020202020204" pitchFamily="34" charset="0"/>
            </a:endParaRPr>
          </a:p>
        </p:txBody>
      </p:sp>
    </p:spTree>
    <p:extLst>
      <p:ext uri="{BB962C8B-B14F-4D97-AF65-F5344CB8AC3E}">
        <p14:creationId xmlns:p14="http://schemas.microsoft.com/office/powerpoint/2010/main" val="21509875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486063" y="692696"/>
            <a:ext cx="8071048" cy="689248"/>
          </a:xfrm>
        </p:spPr>
        <p:txBody>
          <a:bodyPr anchor="t">
            <a:noAutofit/>
            <a:scene3d>
              <a:camera prst="orthographicFront"/>
              <a:lightRig rig="freezing" dir="t">
                <a:rot lat="0" lon="0" rev="5640000"/>
              </a:lightRig>
            </a:scene3d>
            <a:sp3d prstMaterial="flat">
              <a:bevelT w="0" h="0"/>
              <a:contourClr>
                <a:schemeClr val="tx2"/>
              </a:contourClr>
            </a:sp3d>
          </a:bodyPr>
          <a:lstStyle/>
          <a:p>
            <a:pPr algn="l"/>
            <a:r>
              <a:rPr lang="en-GB" sz="4800" b="0" dirty="0" smtClean="0">
                <a:solidFill>
                  <a:schemeClr val="bg1">
                    <a:lumMod val="65000"/>
                  </a:schemeClr>
                </a:solidFill>
                <a:effectLst/>
                <a:latin typeface="Century Gothic" panose="020B0502020202020204" pitchFamily="34" charset="0"/>
              </a:rPr>
              <a:t>THE SOLUTION</a:t>
            </a:r>
            <a:endParaRPr lang="en-GB" sz="4800" b="0" dirty="0">
              <a:solidFill>
                <a:schemeClr val="bg1">
                  <a:lumMod val="65000"/>
                </a:schemeClr>
              </a:solidFill>
              <a:effectLst/>
              <a:latin typeface="Century Gothic" panose="020B0502020202020204" pitchFamily="34"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04" y="6453336"/>
            <a:ext cx="2088232" cy="308014"/>
          </a:xfrm>
          <a:prstGeom prst="rect">
            <a:avLst/>
          </a:prstGeom>
        </p:spPr>
      </p:pic>
      <p:sp>
        <p:nvSpPr>
          <p:cNvPr id="7" name="TextBox 6"/>
          <p:cNvSpPr txBox="1"/>
          <p:nvPr/>
        </p:nvSpPr>
        <p:spPr>
          <a:xfrm>
            <a:off x="395536" y="1628800"/>
            <a:ext cx="4248472" cy="4441216"/>
          </a:xfrm>
          <a:prstGeom prst="rect">
            <a:avLst/>
          </a:prstGeom>
          <a:noFill/>
        </p:spPr>
        <p:txBody>
          <a:bodyPr wrap="square" rtlCol="0">
            <a:spAutoFit/>
          </a:bodyPr>
          <a:lstStyle/>
          <a:p>
            <a:pPr marR="45720" lvl="0">
              <a:spcBef>
                <a:spcPct val="20000"/>
              </a:spcBef>
              <a:buClr>
                <a:srgbClr val="5BD078"/>
              </a:buClr>
              <a:buSzPct val="95000"/>
            </a:pPr>
            <a:r>
              <a:rPr lang="en-GB" sz="1050" dirty="0" smtClean="0">
                <a:solidFill>
                  <a:prstClr val="black"/>
                </a:solidFill>
                <a:latin typeface="Century Gothic" panose="020B0502020202020204" pitchFamily="34" charset="0"/>
              </a:rPr>
              <a:t>It may be that you have already deployed Microsoft </a:t>
            </a:r>
            <a:r>
              <a:rPr lang="en-GB" sz="1050" dirty="0">
                <a:solidFill>
                  <a:prstClr val="black"/>
                </a:solidFill>
                <a:latin typeface="Century Gothic" panose="020B0502020202020204" pitchFamily="34" charset="0"/>
              </a:rPr>
              <a:t>Office </a:t>
            </a:r>
            <a:r>
              <a:rPr lang="en-GB" sz="1050" dirty="0" smtClean="0">
                <a:solidFill>
                  <a:prstClr val="black"/>
                </a:solidFill>
                <a:latin typeface="Century Gothic" panose="020B0502020202020204" pitchFamily="34" charset="0"/>
              </a:rPr>
              <a:t>365 or it is something that you are considering but either way, you should now be of the opinion that you do need a backup solution.</a:t>
            </a:r>
          </a:p>
          <a:p>
            <a:pPr marR="45720" lvl="0">
              <a:spcBef>
                <a:spcPct val="20000"/>
              </a:spcBef>
              <a:buClr>
                <a:srgbClr val="5BD078"/>
              </a:buClr>
              <a:buSzPct val="95000"/>
            </a:pPr>
            <a:endParaRPr lang="en-GB" sz="800" dirty="0">
              <a:solidFill>
                <a:prstClr val="black"/>
              </a:solidFill>
              <a:latin typeface="Century Gothic" panose="020B0502020202020204" pitchFamily="34" charset="0"/>
            </a:endParaRPr>
          </a:p>
          <a:p>
            <a:pPr marR="45720" lvl="0">
              <a:spcBef>
                <a:spcPct val="20000"/>
              </a:spcBef>
              <a:buClr>
                <a:srgbClr val="5BD078"/>
              </a:buClr>
              <a:buSzPct val="95000"/>
            </a:pPr>
            <a:r>
              <a:rPr lang="en-GB" sz="1050" dirty="0" smtClean="0">
                <a:solidFill>
                  <a:srgbClr val="C00000"/>
                </a:solidFill>
                <a:latin typeface="Century Gothic" panose="020B0502020202020204" pitchFamily="34" charset="0"/>
              </a:rPr>
              <a:t>Safe Data Storage are able to provide the solution that is right for your business.</a:t>
            </a:r>
          </a:p>
          <a:p>
            <a:pPr marR="45720" lvl="0">
              <a:spcBef>
                <a:spcPct val="20000"/>
              </a:spcBef>
              <a:buClr>
                <a:srgbClr val="5BD078"/>
              </a:buClr>
              <a:buSzPct val="95000"/>
            </a:pPr>
            <a:endParaRPr lang="en-GB" sz="700" dirty="0">
              <a:solidFill>
                <a:prstClr val="black"/>
              </a:solidFill>
              <a:latin typeface="Century Gothic" panose="020B0502020202020204" pitchFamily="34" charset="0"/>
            </a:endParaRPr>
          </a:p>
          <a:p>
            <a:pPr marR="45720" lvl="0">
              <a:spcBef>
                <a:spcPct val="20000"/>
              </a:spcBef>
              <a:buClr>
                <a:srgbClr val="5BD078"/>
              </a:buClr>
              <a:buSzPct val="95000"/>
            </a:pPr>
            <a:r>
              <a:rPr lang="en-GB" sz="1050" dirty="0" smtClean="0">
                <a:latin typeface="Century Gothic" panose="020B0502020202020204" pitchFamily="34" charset="0"/>
              </a:rPr>
              <a:t>Our Total Office 365 Backup provides:</a:t>
            </a:r>
          </a:p>
          <a:p>
            <a:pPr marR="45720" lvl="0">
              <a:spcBef>
                <a:spcPct val="20000"/>
              </a:spcBef>
              <a:buClr>
                <a:srgbClr val="5BD078"/>
              </a:buClr>
              <a:buSzPct val="95000"/>
            </a:pPr>
            <a:endParaRPr lang="en-GB" sz="600" b="1" dirty="0">
              <a:solidFill>
                <a:prstClr val="black"/>
              </a:solidFill>
              <a:latin typeface="Century Gothic" panose="020B0502020202020204" pitchFamily="34" charset="0"/>
            </a:endParaRPr>
          </a:p>
          <a:p>
            <a:pPr marR="45720">
              <a:spcBef>
                <a:spcPct val="20000"/>
              </a:spcBef>
              <a:buClr>
                <a:srgbClr val="5BD078"/>
              </a:buClr>
              <a:buSzPct val="95000"/>
            </a:pPr>
            <a:r>
              <a:rPr lang="en-GB" sz="1050" b="1" dirty="0" smtClean="0">
                <a:solidFill>
                  <a:prstClr val="black"/>
                </a:solidFill>
                <a:latin typeface="Century Gothic" panose="020B0502020202020204" pitchFamily="34" charset="0"/>
              </a:rPr>
              <a:t>     Agentless </a:t>
            </a:r>
            <a:r>
              <a:rPr lang="en-GB" sz="1050" b="1" dirty="0">
                <a:solidFill>
                  <a:prstClr val="black"/>
                </a:solidFill>
                <a:latin typeface="Century Gothic" panose="020B0502020202020204" pitchFamily="34" charset="0"/>
              </a:rPr>
              <a:t>or agent-based deployment</a:t>
            </a:r>
          </a:p>
          <a:p>
            <a:pPr marR="45720">
              <a:spcBef>
                <a:spcPct val="20000"/>
              </a:spcBef>
              <a:buClr>
                <a:srgbClr val="5BD078"/>
              </a:buClr>
              <a:buSzPct val="95000"/>
            </a:pPr>
            <a:r>
              <a:rPr lang="en-GB" sz="1050" b="1" dirty="0" smtClean="0">
                <a:solidFill>
                  <a:prstClr val="black"/>
                </a:solidFill>
                <a:latin typeface="Century Gothic" panose="020B0502020202020204" pitchFamily="34" charset="0"/>
              </a:rPr>
              <a:t>     Backup </a:t>
            </a:r>
            <a:r>
              <a:rPr lang="en-GB" sz="1050" b="1" dirty="0">
                <a:solidFill>
                  <a:prstClr val="black"/>
                </a:solidFill>
                <a:latin typeface="Century Gothic" panose="020B0502020202020204" pitchFamily="34" charset="0"/>
              </a:rPr>
              <a:t>to </a:t>
            </a:r>
            <a:r>
              <a:rPr lang="en-GB" sz="1050" b="1" dirty="0" smtClean="0">
                <a:solidFill>
                  <a:prstClr val="black"/>
                </a:solidFill>
                <a:latin typeface="Century Gothic" panose="020B0502020202020204" pitchFamily="34" charset="0"/>
              </a:rPr>
              <a:t>our private UK destinations</a:t>
            </a:r>
            <a:endParaRPr lang="en-GB" sz="1050" b="1" dirty="0">
              <a:solidFill>
                <a:prstClr val="black"/>
              </a:solidFill>
              <a:latin typeface="Century Gothic" panose="020B0502020202020204" pitchFamily="34" charset="0"/>
            </a:endParaRPr>
          </a:p>
          <a:p>
            <a:pPr marR="45720">
              <a:spcBef>
                <a:spcPct val="20000"/>
              </a:spcBef>
              <a:buClr>
                <a:srgbClr val="5BD078"/>
              </a:buClr>
              <a:buSzPct val="95000"/>
            </a:pPr>
            <a:r>
              <a:rPr lang="en-GB" sz="1050" b="1" dirty="0" smtClean="0">
                <a:solidFill>
                  <a:prstClr val="black"/>
                </a:solidFill>
                <a:latin typeface="Century Gothic" panose="020B0502020202020204" pitchFamily="34" charset="0"/>
              </a:rPr>
              <a:t>     Flexible Retention </a:t>
            </a:r>
            <a:r>
              <a:rPr lang="en-GB" sz="1050" b="1" dirty="0">
                <a:solidFill>
                  <a:prstClr val="black"/>
                </a:solidFill>
                <a:latin typeface="Century Gothic" panose="020B0502020202020204" pitchFamily="34" charset="0"/>
              </a:rPr>
              <a:t>/ Versioning</a:t>
            </a:r>
          </a:p>
          <a:p>
            <a:pPr marR="45720">
              <a:spcBef>
                <a:spcPct val="20000"/>
              </a:spcBef>
              <a:buClr>
                <a:srgbClr val="5BD078"/>
              </a:buClr>
              <a:buSzPct val="95000"/>
            </a:pPr>
            <a:r>
              <a:rPr lang="en-GB" sz="1050" b="1" dirty="0" smtClean="0">
                <a:solidFill>
                  <a:prstClr val="black"/>
                </a:solidFill>
                <a:latin typeface="Century Gothic" panose="020B0502020202020204" pitchFamily="34" charset="0"/>
              </a:rPr>
              <a:t>     Scheduling Function</a:t>
            </a:r>
            <a:endParaRPr lang="en-GB" sz="1050" b="1" dirty="0">
              <a:solidFill>
                <a:prstClr val="black"/>
              </a:solidFill>
              <a:latin typeface="Century Gothic" panose="020B0502020202020204" pitchFamily="34" charset="0"/>
            </a:endParaRPr>
          </a:p>
          <a:p>
            <a:pPr marR="45720">
              <a:spcBef>
                <a:spcPct val="20000"/>
              </a:spcBef>
              <a:buClr>
                <a:srgbClr val="5BD078"/>
              </a:buClr>
              <a:buSzPct val="95000"/>
            </a:pPr>
            <a:r>
              <a:rPr lang="en-GB" sz="1050" b="1" dirty="0" smtClean="0">
                <a:solidFill>
                  <a:prstClr val="black"/>
                </a:solidFill>
                <a:latin typeface="Century Gothic" panose="020B0502020202020204" pitchFamily="34" charset="0"/>
              </a:rPr>
              <a:t>     Restore </a:t>
            </a:r>
            <a:r>
              <a:rPr lang="en-GB" sz="1050" b="1" dirty="0">
                <a:solidFill>
                  <a:prstClr val="black"/>
                </a:solidFill>
                <a:latin typeface="Century Gothic" panose="020B0502020202020204" pitchFamily="34" charset="0"/>
              </a:rPr>
              <a:t>to original / alternate domain</a:t>
            </a:r>
          </a:p>
          <a:p>
            <a:pPr marR="45720">
              <a:spcBef>
                <a:spcPct val="20000"/>
              </a:spcBef>
              <a:buClr>
                <a:srgbClr val="5BD078"/>
              </a:buClr>
              <a:buSzPct val="95000"/>
            </a:pPr>
            <a:r>
              <a:rPr lang="en-GB" sz="1050" b="1" dirty="0" smtClean="0">
                <a:solidFill>
                  <a:prstClr val="black"/>
                </a:solidFill>
                <a:latin typeface="Century Gothic" panose="020B0502020202020204" pitchFamily="34" charset="0"/>
              </a:rPr>
              <a:t>     Point-in-time </a:t>
            </a:r>
            <a:r>
              <a:rPr lang="en-GB" sz="1050" b="1" dirty="0">
                <a:solidFill>
                  <a:prstClr val="black"/>
                </a:solidFill>
                <a:latin typeface="Century Gothic" panose="020B0502020202020204" pitchFamily="34" charset="0"/>
              </a:rPr>
              <a:t>recovery</a:t>
            </a:r>
          </a:p>
          <a:p>
            <a:pPr marR="45720" lvl="0">
              <a:spcBef>
                <a:spcPct val="20000"/>
              </a:spcBef>
              <a:buClr>
                <a:srgbClr val="5BD078"/>
              </a:buClr>
              <a:buSzPct val="95000"/>
            </a:pPr>
            <a:endParaRPr lang="en-GB" sz="1050" dirty="0" smtClean="0">
              <a:solidFill>
                <a:prstClr val="black"/>
              </a:solidFill>
              <a:latin typeface="Century Gothic" panose="020B0502020202020204" pitchFamily="34" charset="0"/>
            </a:endParaRPr>
          </a:p>
          <a:p>
            <a:pPr marR="45720" lvl="0">
              <a:spcBef>
                <a:spcPct val="20000"/>
              </a:spcBef>
              <a:buClr>
                <a:srgbClr val="5BD078"/>
              </a:buClr>
              <a:buSzPct val="95000"/>
            </a:pPr>
            <a:r>
              <a:rPr lang="en-GB" sz="1050" dirty="0" smtClean="0">
                <a:solidFill>
                  <a:prstClr val="black"/>
                </a:solidFill>
                <a:latin typeface="Century Gothic" panose="020B0502020202020204" pitchFamily="34" charset="0"/>
              </a:rPr>
              <a:t>All data has 256-bit encryption, licencing is on a per user basis plus your storage usage costs, comes with UK support and we do not charge you for restores.</a:t>
            </a:r>
          </a:p>
          <a:p>
            <a:pPr marR="45720" lvl="0">
              <a:spcBef>
                <a:spcPct val="20000"/>
              </a:spcBef>
              <a:buClr>
                <a:srgbClr val="5BD078"/>
              </a:buClr>
              <a:buSzPct val="95000"/>
            </a:pPr>
            <a:endParaRPr lang="en-GB" sz="800" dirty="0">
              <a:solidFill>
                <a:prstClr val="black"/>
              </a:solidFill>
              <a:latin typeface="Century Gothic" panose="020B0502020202020204" pitchFamily="34" charset="0"/>
            </a:endParaRPr>
          </a:p>
          <a:p>
            <a:pPr marR="45720" lvl="0">
              <a:spcBef>
                <a:spcPct val="20000"/>
              </a:spcBef>
              <a:buClr>
                <a:srgbClr val="5BD078"/>
              </a:buClr>
              <a:buSzPct val="95000"/>
            </a:pPr>
            <a:r>
              <a:rPr lang="en-GB" sz="1050" dirty="0" smtClean="0">
                <a:solidFill>
                  <a:prstClr val="black"/>
                </a:solidFill>
                <a:latin typeface="Century Gothic" panose="020B0502020202020204" pitchFamily="34" charset="0"/>
              </a:rPr>
              <a:t>If you are interested in a </a:t>
            </a:r>
            <a:r>
              <a:rPr lang="en-GB" sz="1050" b="1" dirty="0" smtClean="0">
                <a:solidFill>
                  <a:prstClr val="black"/>
                </a:solidFill>
                <a:latin typeface="Century Gothic" panose="020B0502020202020204" pitchFamily="34" charset="0"/>
              </a:rPr>
              <a:t>30 Day Free Trial*</a:t>
            </a:r>
            <a:r>
              <a:rPr lang="en-GB" sz="1050" dirty="0" smtClean="0">
                <a:solidFill>
                  <a:prstClr val="black"/>
                </a:solidFill>
                <a:latin typeface="Century Gothic" panose="020B0502020202020204" pitchFamily="34" charset="0"/>
              </a:rPr>
              <a:t> please get in touch.</a:t>
            </a:r>
          </a:p>
          <a:p>
            <a:pPr marR="45720" lvl="0">
              <a:spcBef>
                <a:spcPct val="20000"/>
              </a:spcBef>
              <a:buClr>
                <a:srgbClr val="5BD078"/>
              </a:buClr>
              <a:buSzPct val="95000"/>
            </a:pPr>
            <a:endParaRPr lang="en-GB" sz="1050" dirty="0">
              <a:solidFill>
                <a:prstClr val="black"/>
              </a:solidFill>
              <a:latin typeface="Century Gothic" panose="020B0502020202020204" pitchFamily="34" charset="0"/>
            </a:endParaRPr>
          </a:p>
          <a:p>
            <a:pPr marR="45720" lvl="0">
              <a:spcBef>
                <a:spcPct val="20000"/>
              </a:spcBef>
              <a:buClr>
                <a:srgbClr val="5BD078"/>
              </a:buClr>
              <a:buSzPct val="95000"/>
            </a:pPr>
            <a:r>
              <a:rPr lang="en-GB" sz="1050" dirty="0" smtClean="0">
                <a:solidFill>
                  <a:prstClr val="black"/>
                </a:solidFill>
                <a:latin typeface="Century Gothic" panose="020B0502020202020204" pitchFamily="34" charset="0"/>
                <a:hlinkClick r:id="rId3"/>
              </a:rPr>
              <a:t>hello@safedatastorage.co.uk</a:t>
            </a:r>
            <a:r>
              <a:rPr lang="en-GB" sz="1050" dirty="0" smtClean="0">
                <a:solidFill>
                  <a:prstClr val="black"/>
                </a:solidFill>
                <a:latin typeface="Century Gothic" panose="020B0502020202020204" pitchFamily="34" charset="0"/>
              </a:rPr>
              <a:t> or 01689 661030</a:t>
            </a:r>
            <a:endParaRPr lang="en-GB" sz="1050" dirty="0">
              <a:solidFill>
                <a:prstClr val="black"/>
              </a:solidFill>
              <a:latin typeface="Century Gothic" panose="020B0502020202020204" pitchFamily="34" charset="0"/>
            </a:endParaRPr>
          </a:p>
        </p:txBody>
      </p:sp>
      <p:sp>
        <p:nvSpPr>
          <p:cNvPr id="8" name="TextBox 7"/>
          <p:cNvSpPr txBox="1"/>
          <p:nvPr/>
        </p:nvSpPr>
        <p:spPr>
          <a:xfrm>
            <a:off x="5364088" y="101824"/>
            <a:ext cx="3672408" cy="230832"/>
          </a:xfrm>
          <a:prstGeom prst="rect">
            <a:avLst/>
          </a:prstGeom>
          <a:noFill/>
        </p:spPr>
        <p:txBody>
          <a:bodyPr wrap="square" rtlCol="0">
            <a:spAutoFit/>
          </a:bodyPr>
          <a:lstStyle/>
          <a:p>
            <a:pPr algn="r"/>
            <a:r>
              <a:rPr lang="en-GB" sz="900" dirty="0">
                <a:latin typeface="Century Gothic" panose="020B0502020202020204" pitchFamily="34" charset="0"/>
              </a:rPr>
              <a:t>THE </a:t>
            </a:r>
            <a:r>
              <a:rPr lang="en-GB" sz="900" dirty="0" smtClean="0">
                <a:latin typeface="Century Gothic" panose="020B0502020202020204" pitchFamily="34" charset="0"/>
              </a:rPr>
              <a:t>REASONS WHY YOU NEED TO BACKUP OFFICE 365</a:t>
            </a:r>
            <a:endParaRPr lang="en-GB" sz="1400" dirty="0"/>
          </a:p>
        </p:txBody>
      </p:sp>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62289" y="1700808"/>
            <a:ext cx="3686175" cy="4257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4932040" y="6597352"/>
            <a:ext cx="3672408" cy="230832"/>
          </a:xfrm>
          <a:prstGeom prst="rect">
            <a:avLst/>
          </a:prstGeom>
          <a:noFill/>
        </p:spPr>
        <p:txBody>
          <a:bodyPr wrap="square" rtlCol="0">
            <a:spAutoFit/>
          </a:bodyPr>
          <a:lstStyle/>
          <a:p>
            <a:pPr algn="r"/>
            <a:r>
              <a:rPr lang="en-GB" sz="900" dirty="0" smtClean="0">
                <a:latin typeface="Century Gothic" panose="020B0502020202020204" pitchFamily="34" charset="0"/>
              </a:rPr>
              <a:t>* Our trials require no payment, card details or contract.</a:t>
            </a:r>
            <a:endParaRPr lang="en-GB" sz="1400" dirty="0"/>
          </a:p>
        </p:txBody>
      </p:sp>
    </p:spTree>
    <p:extLst>
      <p:ext uri="{BB962C8B-B14F-4D97-AF65-F5344CB8AC3E}">
        <p14:creationId xmlns:p14="http://schemas.microsoft.com/office/powerpoint/2010/main" val="66510419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Office 2">
      <a:majorFont>
        <a:latin typeface="Calibri"/>
        <a:ea typeface=""/>
        <a:cs typeface=""/>
        <a:font script="Jpan" typeface="HGｺﾞｼｯｸM"/>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12733</TotalTime>
  <Words>862</Words>
  <Application>Microsoft Office PowerPoint</Application>
  <PresentationFormat>On-screen Show (4:3)</PresentationFormat>
  <Paragraphs>73</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Flow</vt:lpstr>
      <vt:lpstr>PowerPoint Presentation</vt:lpstr>
      <vt:lpstr>KNOW THE FACTS</vt:lpstr>
      <vt:lpstr>UNDERSTAND THE RISKS</vt:lpstr>
      <vt:lpstr>THE DETAIL</vt:lpstr>
      <vt:lpstr>THE SOLUTION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Drayton</dc:creator>
  <cp:lastModifiedBy>Paul Drayton</cp:lastModifiedBy>
  <cp:revision>42</cp:revision>
  <dcterms:created xsi:type="dcterms:W3CDTF">2019-01-31T16:12:47Z</dcterms:created>
  <dcterms:modified xsi:type="dcterms:W3CDTF">2019-04-10T09:09:41Z</dcterms:modified>
</cp:coreProperties>
</file>